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embedTrueTypeFonts="1" autoCompressPictures="0">
  <p:sldMasterIdLst>
    <p:sldMasterId id="2147483841" r:id="rId5"/>
  </p:sldMasterIdLst>
  <p:notesMasterIdLst>
    <p:notesMasterId r:id="rId6"/>
  </p:notesMasterIdLst>
  <p:handoutMasterIdLst>
    <p:handoutMasterId r:id="rId7"/>
  </p:handoutMasterIdLst>
  <p:sldIdLst>
    <p:sldId id="262" r:id="rId8"/>
    <p:sldId id="279" r:id="rId9"/>
    <p:sldId id="2147472543" r:id="rId10"/>
    <p:sldId id="286" r:id="rId11"/>
    <p:sldId id="287" r:id="rId12"/>
    <p:sldId id="263" r:id="rId13"/>
    <p:sldId id="9541" r:id="rId14"/>
    <p:sldId id="259" r:id="rId15"/>
    <p:sldId id="2147472580" r:id="rId16"/>
    <p:sldId id="2147472562" r:id="rId17"/>
    <p:sldId id="2147472561" r:id="rId18"/>
    <p:sldId id="2147472563" r:id="rId19"/>
    <p:sldId id="2147472643" r:id="rId20"/>
    <p:sldId id="2147472641" r:id="rId21"/>
    <p:sldId id="2147472646" r:id="rId22"/>
    <p:sldId id="2147472566" r:id="rId23"/>
    <p:sldId id="2147472571" r:id="rId24"/>
    <p:sldId id="2147472570" r:id="rId25"/>
    <p:sldId id="2147472647" r:id="rId26"/>
    <p:sldId id="2147472650" r:id="rId27"/>
    <p:sldId id="2147472575" r:id="rId28"/>
    <p:sldId id="2147472438" r:id="rId29"/>
    <p:sldId id="2147470610" r:id="rId30"/>
    <p:sldId id="2147472640" r:id="rId31"/>
  </p:sldIdLst>
  <p:sldSz cx="12192000" cy="6858000"/>
  <p:notesSz cx="6858000" cy="9144000"/>
  <p:embeddedFontLst>
    <p:embeddedFont>
      <p:font typeface="Poppins" panose="00000500000000000000" pitchFamily="2" charset="0"/>
      <p:regular r:id="rId33"/>
      <p:bold r:id="rId34"/>
      <p:italic r:id="rId35"/>
      <p:boldItalic r:id="rId36"/>
    </p:embeddedFont>
    <p:embeddedFont>
      <p:font typeface="Poppins Light" panose="00000400000000000000" pitchFamily="2" charset="0"/>
      <p:regular r:id="rId37"/>
      <p:italic r:id="rId38"/>
    </p:embeddedFont>
    <p:embeddedFont>
      <p:font typeface="Poppins Medium" panose="00000600000000000000" pitchFamily="2" charset="0"/>
      <p:regular r:id="rId39"/>
      <p:italic r:id="rId40"/>
    </p:embeddedFont>
    <p:embeddedFont>
      <p:font typeface="Segoe UI" panose="020B0502040204020203" pitchFamily="34" charset="0"/>
      <p:regular r:id="rId41"/>
      <p:bold r:id="rId42"/>
      <p:italic r:id="rId43"/>
      <p:boldItalic r:id="rId44"/>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AC Meeting" id="{831C2A40-1960-4B91-9423-10322D992F9E}">
          <p14:sldIdLst>
            <p14:sldId id="262"/>
            <p14:sldId id="279"/>
            <p14:sldId id="2147472543"/>
            <p14:sldId id="286"/>
            <p14:sldId id="287"/>
            <p14:sldId id="263"/>
            <p14:sldId id="9541"/>
            <p14:sldId id="259"/>
            <p14:sldId id="2147472580"/>
            <p14:sldId id="2147472562"/>
            <p14:sldId id="2147472561"/>
            <p14:sldId id="2147472563"/>
            <p14:sldId id="2147472643"/>
            <p14:sldId id="2147472641"/>
            <p14:sldId id="2147472646"/>
            <p14:sldId id="2147472566"/>
            <p14:sldId id="2147472571"/>
            <p14:sldId id="2147472570"/>
            <p14:sldId id="2147472647"/>
            <p14:sldId id="2147472650"/>
            <p14:sldId id="2147472575"/>
            <p14:sldId id="2147472438"/>
            <p14:sldId id="2147470610"/>
            <p14:sldId id="21474726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p="http://schemas.openxmlformats.org/presentationml/2006/main">
  <p:cmAuthor id="2" name="Autho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lastCol>
    <a:firstCol>
      <a:tcTxStyle b="on"/>
    </a:firstCol>
    <a:lastRow>
      <a:tcTxStyle b="on"/>
      <a:tcStyle>
        <a:tcBdr>
          <a:top>
            <a:ln w="50800" cmpd="dbl">
              <a:solidFill>
                <a:schemeClr val="accent2"/>
              </a:solidFill>
            </a:ln>
          </a:top>
        </a:tcBdr>
      </a:tcStyle>
    </a:lastRow>
    <a:firstRow>
      <a:tcTxStyle b="on">
        <a:fontRef idx="minor">
          <a:scrgbClr r="0" g="0" b="0"/>
        </a:fontRef>
        <a:schemeClr val="bg1"/>
      </a:tcTxStyle>
      <a:tcStyle>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00"/>
    <p:restoredTop sz="0"/>
  </p:normalViewPr>
  <p:slideViewPr>
    <p:cSldViewPr snapToGrid="0">
      <p:cViewPr>
        <p:scale>
          <a:sx n="1" d="100"/>
          <a:sy n="1" d="100"/>
        </p:scale>
        <p:origin x="0" y="0"/>
      </p:cViewPr>
      <p:guideLst/>
    </p:cSldViewPr>
  </p:slide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customXml" Target="../customXml/item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tags" Target="tags/tag1.xml" /><Relationship Id="rId33" Type="http://schemas.openxmlformats.org/officeDocument/2006/relationships/font" Target="fonts/font1.fntdata" /><Relationship Id="rId34" Type="http://schemas.openxmlformats.org/officeDocument/2006/relationships/font" Target="fonts/font2.fntdata" /><Relationship Id="rId35" Type="http://schemas.openxmlformats.org/officeDocument/2006/relationships/font" Target="fonts/font3.fntdata" /><Relationship Id="rId36" Type="http://schemas.openxmlformats.org/officeDocument/2006/relationships/font" Target="fonts/font4.fntdata" /><Relationship Id="rId37" Type="http://schemas.openxmlformats.org/officeDocument/2006/relationships/font" Target="fonts/font5.fntdata" /><Relationship Id="rId38" Type="http://schemas.openxmlformats.org/officeDocument/2006/relationships/font" Target="fonts/font6.fntdata" /><Relationship Id="rId39" Type="http://schemas.openxmlformats.org/officeDocument/2006/relationships/font" Target="fonts/font7.fntdata" /><Relationship Id="rId4" Type="http://schemas.openxmlformats.org/officeDocument/2006/relationships/commentAuthors" Target="commentAuthors.xml" /><Relationship Id="rId40" Type="http://schemas.openxmlformats.org/officeDocument/2006/relationships/font" Target="fonts/font8.fntdata" /><Relationship Id="rId41" Type="http://schemas.openxmlformats.org/officeDocument/2006/relationships/font" Target="fonts/font9.fntdata" /><Relationship Id="rId42" Type="http://schemas.openxmlformats.org/officeDocument/2006/relationships/font" Target="fonts/font10.fntdata" /><Relationship Id="rId43" Type="http://schemas.openxmlformats.org/officeDocument/2006/relationships/font" Target="fonts/font11.fntdata" /><Relationship Id="rId44" Type="http://schemas.openxmlformats.org/officeDocument/2006/relationships/font" Target="fonts/font12.fntdata"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openxmlformats.org/officeDocument/2006/relationships/tableStyles" Target="tableStyles.xml" /><Relationship Id="rId49" Type="http://schemas.microsoft.com/office/2018/10/relationships/authors" Target="authors.xml" /><Relationship Id="rId5" Type="http://schemas.openxmlformats.org/officeDocument/2006/relationships/slideMaster" Target="slideMasters/slideMaster1.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oleObject" Target="https://manatt.sharepoint.com/sites/CDII-DataExchangeFrameworkDxFImple/Shared%20Documents/12%20-%20DxF%20Impact%20Measurement/Phase%201/2025%20IM%20Data%20and%20Visualizations/2025%20Q3%20Data%20and%20Visualizations/DxF%20Phase%201%20Impact%20Measures%2009.30" TargetMode="External"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oleObject" Target="https://manatt.sharepoint.com/sites/CDII-DataExchangeFrameworkDxFImple/Shared%20Documents/12%20-%20DxF%20Impact%20Measurement/Phase%201/2025%20IM%20Data%20and%20Visualizations/2025%20Q3%20Data%20and%20Visualizations/DxF%20Phase%201%20Impact%20Measures%2009.30" TargetMode="External"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oleObject" Target="https://cahcai.sharepoint.com/sites/CDII/Shared%20Documents/DxF/DxF/DxF_Advisory_Committees/Dec_2025_IAC_Meeting/DxF_Implementation_Advisory_Committee_12_4_25_ColumnClustered.xlsx" TargetMode="External" /><Relationship Id="rId2" Type="http://schemas.microsoft.com/office/2011/relationships/chartColorStyle" Target="colors4.xml" /><Relationship Id="rId3" Type="http://schemas.microsoft.com/office/2011/relationships/chartStyle" Target="styl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0717444866895676"/>
          <c:y val="0.034713935106992722"/>
          <c:w val="0.92009234428405762"/>
          <c:h val="0.88459253311157227"/>
        </c:manualLayout>
      </c:layout>
      <c:barChart>
        <c:barDir val="col"/>
        <c:grouping val="clustered"/>
        <c:varyColors val="0"/>
        <c:ser>
          <c:idx val="0"/>
          <c:order val="0"/>
          <c:tx>
            <c:strRef>
              <c:f>Sheet1!$B$1</c:f>
              <c:strCache>
                <c:ptCount val="1"/>
                <c:pt idx="0">
                  <c:v>Column2</c:v>
                </c:pt>
              </c:strCache>
            </c:strRef>
          </c:tx>
          <c:spPr>
            <a:solidFill>
              <a:schemeClr val="tx2"/>
            </a:solidFill>
            <a:ln>
              <a:noFill/>
            </a:ln>
            <a:effectLst/>
          </c:spPr>
          <c:invertIfNegative val="0"/>
          <c:cat>
            <c:strRef>
              <c:f>Sheet1!$A$2:$A$14</c:f>
              <c:strCache>
                <c:ptCount val="13"/>
                <c:pt idx="0">
                  <c:v>Q4 2022</c:v>
                </c:pt>
                <c:pt idx="1">
                  <c:v>Q1 2023</c:v>
                </c:pt>
                <c:pt idx="2">
                  <c:v>Q2 2023</c:v>
                </c:pt>
                <c:pt idx="3">
                  <c:v>Q3 2023</c:v>
                </c:pt>
                <c:pt idx="4">
                  <c:v>Q4 2023</c:v>
                </c:pt>
                <c:pt idx="5">
                  <c:v>Q1 2024</c:v>
                </c:pt>
                <c:pt idx="6">
                  <c:v>Q2 2024</c:v>
                </c:pt>
                <c:pt idx="7">
                  <c:v>Q3 2024</c:v>
                </c:pt>
                <c:pt idx="8">
                  <c:v>Q4 2024</c:v>
                </c:pt>
                <c:pt idx="9">
                  <c:v>Q1 2025</c:v>
                </c:pt>
                <c:pt idx="10">
                  <c:v>Q2 2025</c:v>
                </c:pt>
                <c:pt idx="11">
                  <c:v>Q3 2025</c:v>
                </c:pt>
                <c:pt idx="12">
                  <c:v>11/30/25</c:v>
                </c:pt>
              </c:strCache>
            </c:strRef>
          </c:cat>
          <c:val>
            <c:numRef>
              <c:f>Sheet1!$B$2:$B$14</c:f>
              <c:numCache>
                <c:formatCode>General</c:formatCode>
                <c:ptCount val="13"/>
                <c:pt idx="0">
                  <c:v>109</c:v>
                </c:pt>
                <c:pt idx="1">
                  <c:v>1379</c:v>
                </c:pt>
                <c:pt idx="2">
                  <c:v>1562</c:v>
                </c:pt>
                <c:pt idx="3">
                  <c:v>1973</c:v>
                </c:pt>
                <c:pt idx="4">
                  <c:v>3291</c:v>
                </c:pt>
                <c:pt idx="5">
                  <c:v>3906</c:v>
                </c:pt>
                <c:pt idx="6">
                  <c:v>4093</c:v>
                </c:pt>
                <c:pt idx="7">
                  <c:v>4212</c:v>
                </c:pt>
                <c:pt idx="8">
                  <c:v>4317</c:v>
                </c:pt>
                <c:pt idx="9">
                  <c:v>4364</c:v>
                </c:pt>
                <c:pt idx="10">
                  <c:v>4426</c:v>
                </c:pt>
                <c:pt idx="11">
                  <c:v>4450</c:v>
                </c:pt>
                <c:pt idx="12">
                  <c:v>4765</c:v>
                </c:pt>
              </c:numCache>
            </c:numRef>
          </c:val>
          <c:extLst>
            <c:ext xmlns:c16="http://schemas.microsoft.com/office/drawing/2014/chart" uri="{C3380CC4-5D6E-409C-BE32-E72D297353CC}">
              <c16:uniqueId val="{00000000-3A0E-449C-B70E-03912C15CB36}"/>
            </c:ext>
          </c:extLst>
        </c:ser>
        <c:dLbls>
          <c:showLegendKey val="0"/>
          <c:showVal val="0"/>
          <c:showCatName val="0"/>
          <c:showSerName val="0"/>
          <c:showPercent val="0"/>
          <c:showBubbleSize val="0"/>
          <c:showLeaderLines val="0"/>
        </c:dLbls>
        <c:gapWidth val="100"/>
        <c:overlap val="-27"/>
        <c:axId val="365132895"/>
        <c:axId val="365131455"/>
      </c:barChart>
      <c:catAx>
        <c:axId val="365132895"/>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00" b="0" i="0" u="none" strike="noStrike" kern="1200" baseline="0" smtId="4294967295">
                <a:solidFill>
                  <a:schemeClr val="tx1">
                    <a:lumMod val="65000"/>
                    <a:lumOff val="35000"/>
                  </a:schemeClr>
                </a:solidFill>
                <a:latin typeface="+mn-lt"/>
                <a:ea typeface="+mn-ea"/>
                <a:cs typeface="+mn-cs"/>
              </a:defRPr>
            </a:pPr>
            <a:endParaRPr sz="1100" b="0" i="0" u="none" strike="noStrike" kern="1200" baseline="0" smtId="4294967295">
              <a:solidFill>
                <a:schemeClr val="tx1">
                  <a:lumMod val="65000"/>
                  <a:lumOff val="35000"/>
                </a:schemeClr>
              </a:solidFill>
              <a:latin typeface="+mn-lt"/>
              <a:ea typeface="+mn-ea"/>
              <a:cs typeface="+mn-cs"/>
            </a:endParaRPr>
          </a:p>
        </c:txPr>
        <c:crossAx val="365131455"/>
        <c:crosses val="autoZero"/>
        <c:auto val="0"/>
        <c:lblAlgn val="ctr"/>
        <c:lblOffset/>
        <c:noMultiLvlLbl val="0"/>
      </c:catAx>
      <c:valAx>
        <c:axId val="365131455"/>
        <c:scaling>
          <c:orientation/>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65132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Number</a:t>
            </a:r>
            <a:r>
              <a:rPr lang="en-US" baseline="0">
                <a:solidFill>
                  <a:sysClr val="windowText" lastClr="000000"/>
                </a:solidFill>
              </a:rPr>
              <a:t> of DxF Participants </a:t>
            </a:r>
            <a:endParaRPr lang="en-US">
              <a:solidFill>
                <a:sysClr val="windowText" lastClr="000000"/>
              </a:solidFill>
            </a:endParaRPr>
          </a:p>
        </c:rich>
      </c:tx>
      <c:overlay val="0"/>
      <c:spPr>
        <a:noFill/>
        <a:ln>
          <a:noFill/>
        </a:ln>
        <a:effectLst/>
      </c:spPr>
      <c:txPr>
        <a:bodyPr rot="0" spcFirstLastPara="1" vertOverflow="ellipsis" vert="horz" wrap="square" anchor="ctr" anchorCtr="1"/>
        <a:p>
          <a:pPr>
            <a:defRPr sz="1400" b="0" i="0" u="none" strike="noStrike" kern="1200" spc="0" baseline="0" smtId="4294967295">
              <a:solidFill>
                <a:schemeClr val="tx1">
                  <a:lumMod val="65000"/>
                  <a:lumOff val="35000"/>
                </a:schemeClr>
              </a:solidFill>
              <a:latin typeface="+mn-lt"/>
              <a:ea typeface="+mn-ea"/>
              <a:cs typeface="+mn-cs"/>
            </a:defRPr>
          </a:pPr>
          <a:endParaRPr sz="1400"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bar"/>
        <c:grouping val="clustered"/>
        <c:varyColors val="0"/>
        <c:ser>
          <c:idx val="0"/>
          <c:order val="0"/>
          <c:tx>
            <c:strRef>
              <c:f>'[DxF Phase 1 Impact Measures 09.30.25.xlsx]DSA Participants'!$C$8</c:f>
              <c:strCache>
                <c:ptCount val="1"/>
                <c:pt idx="0">
                  <c:v>DSA Participants</c:v>
                </c:pt>
              </c:strCache>
            </c:strRef>
          </c:tx>
          <c:spPr>
            <a:solidFill>
              <a:schemeClr val="accent3"/>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dLbl>
              <c:idx val="6"/>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900" b="1" i="0" u="none" strike="noStrike" kern="1200" baseline="0" smtId="4294967295">
                    <a:solidFill>
                      <a:schemeClr val="bg1"/>
                    </a:solidFill>
                    <a:latin typeface="+mn-lt"/>
                    <a:ea typeface="+mn-ea"/>
                    <a:cs typeface="+mn-cs"/>
                  </a:defRPr>
                </a:pPr>
                <a:endParaRPr sz="900" b="1"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'[DxF Phase 1 Impact Measures 09.30.25.xlsx]DSA Participants'!$B$9:$B$15</c:f>
              <c:strCache>
                <c:ptCount val="7"/>
                <c:pt idx="0">
                  <c:v>Not Selected</c:v>
                </c:pt>
                <c:pt idx="1">
                  <c:v>Other </c:v>
                </c:pt>
                <c:pt idx="2">
                  <c:v>Ancillary Care / Pharmacy</c:v>
                </c:pt>
                <c:pt idx="3">
                  <c:v>Health Plans</c:v>
                </c:pt>
                <c:pt idx="4">
                  <c:v>Subacute Care Facilities</c:v>
                </c:pt>
                <c:pt idx="5">
                  <c:v>Ambulatory Care Settings</c:v>
                </c:pt>
                <c:pt idx="6">
                  <c:v>Acute Care Settings</c:v>
                </c:pt>
              </c:strCache>
            </c:strRef>
          </c:cat>
          <c:val>
            <c:numRef>
              <c:f>'[DxF Phase 1 Impact Measures 09.30.25.xlsx]DSA Participants'!$C$9:$C$15</c:f>
              <c:numCache>
                <c:formatCode>General</c:formatCode>
                <c:ptCount val="7"/>
                <c:pt idx="0">
                  <c:v>171</c:v>
                </c:pt>
                <c:pt idx="1">
                  <c:v>704</c:v>
                </c:pt>
                <c:pt idx="2">
                  <c:v>510</c:v>
                </c:pt>
                <c:pt idx="3">
                  <c:v>118</c:v>
                </c:pt>
                <c:pt idx="4">
                  <c:v>755</c:v>
                </c:pt>
                <c:pt idx="5">
                  <c:v>2079</c:v>
                </c:pt>
                <c:pt idx="6">
                  <c:v>428</c:v>
                </c:pt>
              </c:numCache>
            </c:numRef>
          </c:val>
          <c:extLst>
            <c:ext xmlns:c16="http://schemas.microsoft.com/office/drawing/2014/chart" uri="{C3380CC4-5D6E-409C-BE32-E72D297353CC}">
              <c16:uniqueId val="{00000000-3D07-4C6A-B6D5-4A53BF0C70F3}"/>
            </c:ext>
          </c:extLst>
        </c:ser>
        <c:dLbls>
          <c:showLegendKey val="0"/>
          <c:showVal val="0"/>
          <c:showCatName val="0"/>
          <c:showSerName val="0"/>
          <c:showPercent val="0"/>
          <c:showBubbleSize val="0"/>
          <c:showLeaderLines val="0"/>
        </c:dLbls>
        <c:gapWidth val="80"/>
        <c:overlap/>
        <c:axId val="479317919"/>
        <c:axId val="479315519"/>
      </c:barChart>
      <c:catAx>
        <c:axId val="479317919"/>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ysClr val="windowText" lastClr="000000"/>
                </a:solidFill>
                <a:latin typeface="+mn-lt"/>
                <a:ea typeface="+mn-ea"/>
                <a:cs typeface="+mn-cs"/>
              </a:defRPr>
            </a:pPr>
            <a:endParaRPr sz="1400" b="0" i="0" u="none" strike="noStrike" kern="1200" baseline="0" smtId="4294967295">
              <a:solidFill>
                <a:sysClr val="windowText" lastClr="000000"/>
              </a:solidFill>
              <a:latin typeface="+mn-lt"/>
              <a:ea typeface="+mn-ea"/>
              <a:cs typeface="+mn-cs"/>
            </a:endParaRPr>
          </a:p>
        </c:txPr>
        <c:crossAx val="479315519"/>
        <c:crosses val="autoZero"/>
        <c:auto val="0"/>
        <c:lblAlgn val="ctr"/>
        <c:lblOffset/>
        <c:noMultiLvlLbl val="0"/>
      </c:catAx>
      <c:valAx>
        <c:axId val="479315519"/>
        <c:scaling>
          <c:orientation/>
          <c:max val="2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000" b="0" i="0" u="none" strike="noStrike" kern="1200" baseline="0" smtId="4294967295">
                <a:solidFill>
                  <a:sysClr val="windowText" lastClr="000000"/>
                </a:solidFill>
                <a:latin typeface="+mn-lt"/>
                <a:ea typeface="+mn-ea"/>
                <a:cs typeface="+mn-cs"/>
              </a:defRPr>
            </a:pPr>
            <a:endParaRPr sz="1000" b="0" i="0" u="none" strike="noStrike" kern="1200" baseline="0" smtId="4294967295">
              <a:solidFill>
                <a:sysClr val="windowText" lastClr="000000"/>
              </a:solidFill>
              <a:latin typeface="+mn-lt"/>
              <a:ea typeface="+mn-ea"/>
              <a:cs typeface="+mn-cs"/>
            </a:endParaRPr>
          </a:p>
        </c:txPr>
        <c:crossAx val="479317919"/>
        <c:crosses val="autoZero"/>
        <c:crossBetween val="between"/>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solidFill>
                  <a:sysClr val="windowText" lastClr="000000"/>
                </a:solidFill>
              </a:rPr>
              <a:t>DSA</a:t>
            </a:r>
            <a:r>
              <a:rPr lang="en-US" sz="1400" b="1" baseline="0">
                <a:solidFill>
                  <a:sysClr val="windowText" lastClr="000000"/>
                </a:solidFill>
              </a:rPr>
              <a:t> Participants with Directory Entry</a:t>
            </a:r>
            <a:endParaRPr lang="en-US" sz="1400" b="1">
              <a:solidFill>
                <a:sysClr val="windowText" lastClr="000000"/>
              </a:solidFill>
            </a:endParaRPr>
          </a:p>
        </c:rich>
      </c:tx>
      <c:overlay val="0"/>
      <c:spPr>
        <a:noFill/>
        <a:ln>
          <a:noFill/>
        </a:ln>
        <a:effectLst/>
      </c:spPr>
      <c:txPr>
        <a:bodyPr rot="0" spcFirstLastPara="1" vertOverflow="ellipsis" vert="horz" wrap="square" anchor="ctr" anchorCtr="1"/>
        <a:p>
          <a:pPr>
            <a:defRPr sz="1400" b="1" i="0" u="none" strike="noStrike" kern="1200" spc="0" baseline="0" smtId="4294967295">
              <a:solidFill>
                <a:schemeClr val="tx1">
                  <a:lumMod val="65000"/>
                  <a:lumOff val="35000"/>
                </a:schemeClr>
              </a:solidFill>
              <a:latin typeface="+mn-lt"/>
              <a:ea typeface="+mn-ea"/>
              <a:cs typeface="+mn-cs"/>
            </a:defRPr>
          </a:pPr>
          <a:endParaRPr sz="1400" b="1"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col"/>
        <c:grouping val="stacked"/>
        <c:varyColors val="0"/>
        <c:ser>
          <c:idx val="2"/>
          <c:order val="1"/>
          <c:tx>
            <c:strRef>
              <c:f>'[DxF Phase 1 Impact Measures 09.30.25.xlsx]Trends'!$D$11</c:f>
              <c:strCache>
                <c:ptCount val="1"/>
                <c:pt idx="0">
                  <c:v>With PD Entry</c:v>
                </c:pt>
              </c:strCache>
            </c:strRef>
          </c:tx>
          <c:spPr>
            <a:solidFill>
              <a:schemeClr val="tx2">
                <a:alpha val="98000"/>
              </a:schemeClr>
            </a:solidFill>
            <a:ln>
              <a:noFill/>
            </a:ln>
            <a:effectLst/>
          </c:spPr>
          <c:invertIfNegative val="0"/>
          <c:dLbls>
            <c:dLbl>
              <c:idx val="0"/>
              <c:tx>
                <c:rich>
                  <a:bodyPr/>
                  <a:lstStyle/>
                  <a:p>
                    <a:pPr>
                      <a:defRPr/>
                    </a:pPr>
                    <a:fld id="{AE10D7E7-4499-4BD7-AC5C-FA915D15BEB8}" type="CELLRANGE">
                      <a:rPr lang="en-US"/>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9822-4A8D-9E8F-AF0200A6F4D5}"/>
                </c:ext>
              </c:extLst>
            </c:dLbl>
            <c:dLbl>
              <c:idx val="1"/>
              <c:tx>
                <c:rich>
                  <a:bodyPr/>
                  <a:lstStyle/>
                  <a:p>
                    <a:pPr>
                      <a:defRPr/>
                    </a:pPr>
                    <a:fld id="{A9A89849-4677-4166-A1F1-13E75383FAA5}" type="CELLRANGE">
                      <a:rPr lang="en-US"/>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9822-4A8D-9E8F-AF0200A6F4D5}"/>
                </c:ext>
              </c:extLst>
            </c:dLbl>
            <c:dLbl>
              <c:idx val="2"/>
              <c:tx>
                <c:rich>
                  <a:bodyPr/>
                  <a:lstStyle/>
                  <a:p>
                    <a:pPr>
                      <a:defRPr/>
                    </a:pPr>
                    <a:fld id="{EC03AF68-A3E8-48F6-9E90-92C343FA4EBD}" type="CELLRANGE">
                      <a:rPr lang="en-US"/>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9822-4A8D-9E8F-AF0200A6F4D5}"/>
                </c:ext>
              </c:extLst>
            </c:dLbl>
            <c:dLbl>
              <c:idx val="3"/>
              <c:tx>
                <c:rich>
                  <a:bodyPr/>
                  <a:lstStyle/>
                  <a:p>
                    <a:pPr>
                      <a:defRPr/>
                    </a:pPr>
                    <a:fld id="{5D8B7E49-8045-45CB-A3D8-C6BBC2FE6BDE}" type="CELLRANGE">
                      <a:rPr lang="en-US"/>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9822-4A8D-9E8F-AF0200A6F4D5}"/>
                </c:ext>
              </c:extLst>
            </c:dLbl>
            <c:dLbl>
              <c:idx val="4"/>
              <c:tx>
                <c:rich>
                  <a:bodyPr/>
                  <a:lstStyle/>
                  <a:p>
                    <a:pPr>
                      <a:defRPr/>
                    </a:pPr>
                    <a:fld id="{FBCE89D9-91A0-4880-A19C-14AF7CCB7068}" type="CELLRANGE">
                      <a:rPr lang="en-US"/>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9822-4A8D-9E8F-AF0200A6F4D5}"/>
                </c:ext>
              </c:extLst>
            </c:dLbl>
            <c:dLbl>
              <c:idx val="5"/>
              <c:tx>
                <c:rich>
                  <a:bodyPr/>
                  <a:lstStyle/>
                  <a:p>
                    <a:pPr>
                      <a:defRPr/>
                    </a:pPr>
                    <a:fld id="{6C38108D-A0A2-468F-B953-4A0D55A9BE08}" type="CELLRANGE">
                      <a:rPr lang="en-US"/>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822-4A8D-9E8F-AF0200A6F4D5}"/>
                </c:ext>
              </c:extLst>
            </c:dLbl>
            <c:numFmt formatCode="#\ ?/?" sourceLinked="0"/>
            <c:spPr>
              <a:noFill/>
              <a:ln>
                <a:noFill/>
              </a:ln>
              <a:effectLst/>
            </c:spPr>
            <c:txPr>
              <a:bodyPr rot="0" spcFirstLastPara="1" vertOverflow="ellipsis" vert="horz" wrap="square" lIns="38100" tIns="19050" rIns="38100" bIns="19050" anchor="ctr" anchorCtr="1">
                <a:spAutoFit/>
              </a:bodyPr>
              <a:p>
                <a:pPr>
                  <a:defRPr sz="900" b="0" i="0" u="none" strike="noStrike" kern="1200" baseline="0" smtId="4294967295">
                    <a:solidFill>
                      <a:schemeClr val="bg1"/>
                    </a:solidFill>
                    <a:latin typeface="+mn-lt"/>
                    <a:ea typeface="+mn-ea"/>
                    <a:cs typeface="+mn-cs"/>
                  </a:defRPr>
                </a:pPr>
                <a:endParaRPr sz="900" b="0" i="0" u="none" strike="noStrike" kern="1200" baseline="0" smtId="4294967295">
                  <a:solidFill>
                    <a:schemeClr val="bg1"/>
                  </a:solidFill>
                  <a:latin typeface="+mn-lt"/>
                  <a:ea typeface="+mn-ea"/>
                  <a:cs typeface="+mn-cs"/>
                </a:endParaRPr>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'[DxF Phase 1 Impact Measures 09.30.25.xlsx]Trends'!$A$12:$A$17</c:f>
              <c:strCache>
                <c:ptCount val="6"/>
                <c:pt idx="0">
                  <c:v>Q2 2024</c:v>
                </c:pt>
                <c:pt idx="1">
                  <c:v>Q3 2024</c:v>
                </c:pt>
                <c:pt idx="2">
                  <c:v>Q4 2024</c:v>
                </c:pt>
                <c:pt idx="3">
                  <c:v>Q1 2025</c:v>
                </c:pt>
                <c:pt idx="4">
                  <c:v>Q2 2025</c:v>
                </c:pt>
                <c:pt idx="5">
                  <c:v>Q3 2025</c:v>
                </c:pt>
              </c:strCache>
            </c:strRef>
          </c:cat>
          <c:val>
            <c:numRef>
              <c:f>'[DxF Phase 1 Impact Measures 09.30.25.xlsx]Trends'!$D$12:$D$17</c:f>
              <c:numCache>
                <c:formatCode>0</c:formatCode>
                <c:ptCount val="6"/>
                <c:pt idx="0">
                  <c:v>720</c:v>
                </c:pt>
                <c:pt idx="1">
                  <c:v>1994</c:v>
                </c:pt>
                <c:pt idx="2">
                  <c:v>2652</c:v>
                </c:pt>
                <c:pt idx="3">
                  <c:v>2899</c:v>
                </c:pt>
                <c:pt idx="4">
                  <c:v>3136</c:v>
                </c:pt>
                <c:pt idx="5">
                  <c:v>3286</c:v>
                </c:pt>
              </c:numCache>
            </c:numRef>
          </c:val>
          <c:extLst>
            <c:ext xmlns:c16="http://schemas.microsoft.com/office/drawing/2014/chart" uri="{C3380CC4-5D6E-409C-BE32-E72D297353CC}">
              <c16:uniqueId val="{00000006-9822-4A8D-9E8F-AF0200A6F4D5}"/>
            </c:ext>
            <c:ext xmlns:c15="http://schemas.microsoft.com/office/drawing/2012/chart" uri="{02D57815-91ED-43cb-92C2-25804820EDAC}">
              <c15:datalabelsRange xmlns:c15="http://schemas.microsoft.com/office/drawing/2012/chart">
                <c15:f>'[DxF Phase 1 Impact Measures 09.30.25.xlsx]Trends'!$F$12:$F$17</c15:f>
                <c15:dlblRangeCache>
                  <c:ptCount val="6"/>
                  <c:pt idx="0">
                    <c:v>19%</c:v>
                  </c:pt>
                  <c:pt idx="1">
                    <c:v>45%</c:v>
                  </c:pt>
                  <c:pt idx="2">
                    <c:v>60%</c:v>
                  </c:pt>
                  <c:pt idx="3">
                    <c:v>65%</c:v>
                  </c:pt>
                  <c:pt idx="4">
                    <c:v>71%</c:v>
                  </c:pt>
                  <c:pt idx="5">
                    <c:v>73%</c:v>
                  </c:pt>
                </c15:dlblRangeCache>
              </c15:datalabelsRange>
            </c:ext>
          </c:extLst>
        </c:ser>
        <c:ser>
          <c:idx val="0"/>
          <c:order val="2"/>
          <c:tx>
            <c:strRef>
              <c:f>'[DxF Phase 1 Impact Measures 09.30.25.xlsx]Trends'!$E$11</c:f>
              <c:strCache>
                <c:ptCount val="1"/>
                <c:pt idx="0">
                  <c:v>Without PD Entry</c:v>
                </c:pt>
              </c:strCache>
            </c:strRef>
          </c:tx>
          <c:spPr>
            <a:solidFill>
              <a:schemeClr val="accent3"/>
            </a:solidFill>
            <a:ln>
              <a:noFill/>
            </a:ln>
            <a:effectLst/>
          </c:spPr>
          <c:invertIfNegative val="0"/>
          <c:cat>
            <c:strRef>
              <c:f>'[DxF Phase 1 Impact Measures 09.30.25.xlsx]Trends'!$A$12:$A$17</c:f>
              <c:strCache>
                <c:ptCount val="6"/>
                <c:pt idx="0">
                  <c:v>Q2 2024</c:v>
                </c:pt>
                <c:pt idx="1">
                  <c:v>Q3 2024</c:v>
                </c:pt>
                <c:pt idx="2">
                  <c:v>Q4 2024</c:v>
                </c:pt>
                <c:pt idx="3">
                  <c:v>Q1 2025</c:v>
                </c:pt>
                <c:pt idx="4">
                  <c:v>Q2 2025</c:v>
                </c:pt>
                <c:pt idx="5">
                  <c:v>Q3 2025</c:v>
                </c:pt>
              </c:strCache>
            </c:strRef>
          </c:cat>
          <c:val>
            <c:numRef>
              <c:f>'[DxF Phase 1 Impact Measures 09.30.25.xlsx]Trends'!$E$12:$E$17</c:f>
              <c:numCache>
                <c:formatCode>0</c:formatCode>
                <c:ptCount val="6"/>
                <c:pt idx="0">
                  <c:v>3017</c:v>
                </c:pt>
                <c:pt idx="1">
                  <c:v>2425</c:v>
                </c:pt>
                <c:pt idx="2">
                  <c:v>1736</c:v>
                </c:pt>
                <c:pt idx="3">
                  <c:v>1534</c:v>
                </c:pt>
                <c:pt idx="4">
                  <c:v>1297</c:v>
                </c:pt>
                <c:pt idx="5">
                  <c:v>1213</c:v>
                </c:pt>
              </c:numCache>
            </c:numRef>
          </c:val>
          <c:extLst>
            <c:ext xmlns:c16="http://schemas.microsoft.com/office/drawing/2014/chart" uri="{C3380CC4-5D6E-409C-BE32-E72D297353CC}">
              <c16:uniqueId val="{00000007-9822-4A8D-9E8F-AF0200A6F4D5}"/>
            </c:ext>
          </c:extLst>
        </c:ser>
        <c:dLbls>
          <c:showLegendKey val="0"/>
          <c:showVal val="0"/>
          <c:showCatName val="0"/>
          <c:showSerName val="0"/>
          <c:showPercent val="0"/>
          <c:showBubbleSize val="0"/>
          <c:showLeaderLines val="0"/>
        </c:dLbls>
        <c:gapWidth val="80"/>
        <c:overlap val="100"/>
        <c:serLines>
          <c:spPr>
            <a:ln w="12700" cap="flat" cmpd="sng" algn="ctr">
              <a:solidFill>
                <a:schemeClr val="tx1">
                  <a:lumMod val="50000"/>
                  <a:lumOff val="50000"/>
                </a:schemeClr>
              </a:solidFill>
              <a:prstDash val="solid"/>
              <a:miter lim="800000"/>
            </a:ln>
            <a:effectLst/>
          </c:spPr>
        </c:serLines>
        <c:axId val="1703573168"/>
        <c:axId val="752680399"/>
        <c:extLst>
          <c:ext xmlns:c15="http://schemas.microsoft.com/office/drawing/2012/chart" uri="{02D57815-91ED-43cb-92C2-25804820EDAC}">
            <c15:filteredBarSeries>
              <c15:ser>
                <c:idx val="1"/>
                <c:order val="0"/>
                <c:tx>
                  <c:strRef>
                    <c:extLst>
                      <c:ext uri="{02D57815-91ED-43cb-92C2-25804820EDAC}">
                        <c15:formulaRef>
                          <c15:sqref>'[DxF Phase 1 Impact Measures 09.30.25.xlsx]Trends'!$C$11</c15:sqref>
                        </c15:formulaRef>
                      </c:ext>
                    </c:extLst>
                    <c:strCache>
                      <c:ptCount val="1"/>
                      <c:pt idx="0">
                        <c:v>Percent PD Entries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'[DxF Phase 1 Impact Measures 09.30.25.xlsx]Trends'!$A$12:$A$17</c15:sqref>
                        </c15:formulaRef>
                      </c:ext>
                    </c:extLst>
                    <c:strCache>
                      <c:ptCount val="6"/>
                      <c:pt idx="0">
                        <c:v>Q2 2024</c:v>
                      </c:pt>
                      <c:pt idx="1">
                        <c:v>Q3 2024</c:v>
                      </c:pt>
                      <c:pt idx="2">
                        <c:v>Q4 2024</c:v>
                      </c:pt>
                      <c:pt idx="3">
                        <c:v>Q1 2025</c:v>
                      </c:pt>
                      <c:pt idx="4">
                        <c:v>Q2 2025</c:v>
                      </c:pt>
                      <c:pt idx="5">
                        <c:v>Q3 2025</c:v>
                      </c:pt>
                    </c:strCache>
                  </c:strRef>
                </c:cat>
                <c:val>
                  <c:numRef>
                    <c:extLst>
                      <c:ext uri="{02D57815-91ED-43cb-92C2-25804820EDAC}">
                        <c15:formulaRef>
                          <c15:sqref>'[DxF Phase 1 Impact Measures 09.30.25.xlsx]Trends'!$D$12:$D$17</c15:sqref>
                        </c15:formulaRef>
                      </c:ext>
                    </c:extLst>
                    <c:numCache>
                      <c:formatCode>0</c:formatCode>
                      <c:ptCount val="6"/>
                      <c:pt idx="0">
                        <c:v>720</c:v>
                      </c:pt>
                      <c:pt idx="1">
                        <c:v>1994</c:v>
                      </c:pt>
                      <c:pt idx="2">
                        <c:v>2652</c:v>
                      </c:pt>
                      <c:pt idx="3">
                        <c:v>2899</c:v>
                      </c:pt>
                      <c:pt idx="4">
                        <c:v>3136</c:v>
                      </c:pt>
                      <c:pt idx="5">
                        <c:v>3286</c:v>
                      </c:pt>
                    </c:numCache>
                  </c:numRef>
                </c:val>
                <c:extLst>
                  <c:ext xmlns:c16="http://schemas.microsoft.com/office/drawing/2014/chart" uri="{C3380CC4-5D6E-409C-BE32-E72D297353CC}">
                    <c16:uniqueId val="{00000008-9822-4A8D-9E8F-AF0200A6F4D5}"/>
                  </c:ext>
                </c:extLst>
              </c15:ser>
            </c15:filteredBarSeries>
          </c:ext>
        </c:extLst>
      </c:barChart>
      <c:catAx>
        <c:axId val="170357316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baseline="0" smtId="4294967295">
                <a:solidFill>
                  <a:sysClr val="windowText" lastClr="000000"/>
                </a:solidFill>
                <a:latin typeface="+mn-lt"/>
                <a:ea typeface="+mn-ea"/>
                <a:cs typeface="+mn-cs"/>
              </a:defRPr>
            </a:pPr>
            <a:endParaRPr sz="900" b="0" i="0" u="none" strike="noStrike" kern="1200" baseline="0" smtId="4294967295">
              <a:solidFill>
                <a:sysClr val="windowText" lastClr="000000"/>
              </a:solidFill>
              <a:latin typeface="+mn-lt"/>
              <a:ea typeface="+mn-ea"/>
              <a:cs typeface="+mn-cs"/>
            </a:endParaRPr>
          </a:p>
        </c:txPr>
        <c:crossAx val="752680399"/>
        <c:crosses val="autoZero"/>
        <c:auto val="0"/>
        <c:lblAlgn val="ctr"/>
        <c:lblOffset/>
        <c:noMultiLvlLbl val="0"/>
      </c:catAx>
      <c:valAx>
        <c:axId val="752680399"/>
        <c:scaling>
          <c:orientation/>
          <c:max val="5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ysClr val="windowText" lastClr="000000"/>
                </a:solidFill>
                <a:latin typeface="+mn-lt"/>
                <a:ea typeface="+mn-ea"/>
                <a:cs typeface="+mn-cs"/>
              </a:defRPr>
            </a:pPr>
            <a:endParaRPr sz="900" b="0" i="0" u="none" strike="noStrike" kern="1200" baseline="0" smtId="4294967295">
              <a:solidFill>
                <a:sysClr val="windowText" lastClr="000000"/>
              </a:solidFill>
              <a:latin typeface="+mn-lt"/>
              <a:ea typeface="+mn-ea"/>
              <a:cs typeface="+mn-cs"/>
            </a:endParaRPr>
          </a:p>
        </c:txPr>
        <c:crossAx val="1703573168"/>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p>
          <a:pPr>
            <a:defRPr sz="1000" b="0" i="0" u="none" strike="noStrike" kern="1200" baseline="0" smtId="4294967295">
              <a:solidFill>
                <a:sysClr val="windowText" lastClr="000000"/>
              </a:solidFill>
              <a:latin typeface="+mn-lt"/>
              <a:ea typeface="+mn-ea"/>
              <a:cs typeface="+mn-cs"/>
            </a:defRPr>
          </a:pPr>
          <a:endParaRPr sz="1000" b="0" i="0" u="none" strike="noStrike" kern="1200" baseline="0" smtId="4294967295">
            <a:solidFill>
              <a:sysClr val="windowText" lastClr="000000"/>
            </a:solidFill>
            <a:latin typeface="+mn-lt"/>
            <a:ea typeface="+mn-ea"/>
            <a:cs typeface="+mn-cs"/>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a:t>Participants Requesting QHIO Event Notifications</a:t>
            </a:r>
          </a:p>
        </c:rich>
      </c:tx>
      <c:layout>
        <c:manualLayout>
          <c:xMode val="edge"/>
          <c:yMode val="edge"/>
          <c:x val="0.17265215516090393"/>
          <c:y val="0.11422067135572433"/>
        </c:manualLayout>
      </c:layout>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layout>
        <c:manualLayout>
          <c:layoutTarget val="inner"/>
          <c:xMode val="edge"/>
          <c:yMode val="edge"/>
          <c:x val="0.10242988169193268"/>
          <c:y val="0.256776362657547"/>
          <c:w val="0.87822383642196655"/>
          <c:h val="0.65553075075149536"/>
        </c:manualLayout>
      </c:layout>
      <c:barChart>
        <c:barDir val="col"/>
        <c:grouping val="clustered"/>
        <c:varyColors val="0"/>
        <c:ser>
          <c:idx val="0"/>
          <c:order val="0"/>
          <c:tx>
            <c:strRef>
              <c:f>Sheet1!$B$1</c:f>
              <c:strCache>
                <c:ptCount val="1"/>
                <c:pt idx="0">
                  <c:v>QHIO Clients Requesting Event Notifications</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trendline>
            <c:spPr>
              <a:ln w="19050" cap="rnd">
                <a:solidFill>
                  <a:schemeClr val="accent1"/>
                </a:solidFill>
                <a:prstDash val="sysDot"/>
              </a:ln>
              <a:effectLst/>
            </c:spPr>
            <c:trendlineType val="linear"/>
            <c:dispRSqr val="0"/>
            <c:dispEq val="0"/>
          </c:trendline>
          <c:cat>
            <c:strRef>
              <c:f>Sheet1!$A$2:$A$6</c:f>
              <c:strCache>
                <c:ptCount val="5"/>
                <c:pt idx="0">
                  <c:v>Q3 2024</c:v>
                </c:pt>
                <c:pt idx="1">
                  <c:v>Q4 2024</c:v>
                </c:pt>
                <c:pt idx="2">
                  <c:v>Q1 2025</c:v>
                </c:pt>
                <c:pt idx="3">
                  <c:v>Q2 2025</c:v>
                </c:pt>
                <c:pt idx="4">
                  <c:v>Q3 2025</c:v>
                </c:pt>
              </c:strCache>
            </c:strRef>
          </c:cat>
          <c:val>
            <c:numRef>
              <c:f>Sheet1!$B$2:$B$6</c:f>
              <c:numCache>
                <c:formatCode>General</c:formatCode>
                <c:ptCount val="5"/>
                <c:pt idx="0">
                  <c:v>544</c:v>
                </c:pt>
                <c:pt idx="1">
                  <c:v>721</c:v>
                </c:pt>
                <c:pt idx="2">
                  <c:v>828</c:v>
                </c:pt>
                <c:pt idx="3">
                  <c:v>1110</c:v>
                </c:pt>
                <c:pt idx="4">
                  <c:v>1129</c:v>
                </c:pt>
              </c:numCache>
            </c:numRef>
          </c:val>
          <c:extLst>
            <c:ext xmlns:c16="http://schemas.microsoft.com/office/drawing/2014/chart" uri="{C3380CC4-5D6E-409C-BE32-E72D297353CC}">
              <c16:uniqueId val="{00000000-1866-45FA-A740-02442FB2B6D1}"/>
            </c:ext>
          </c:extLst>
        </c:ser>
        <c:dLbls>
          <c:showLegendKey val="0"/>
          <c:showVal val="0"/>
          <c:showCatName val="0"/>
          <c:showSerName val="0"/>
          <c:showPercent val="0"/>
          <c:showBubbleSize val="0"/>
          <c:showLeaderLines val="0"/>
        </c:dLbls>
        <c:gapWidth val="100"/>
        <c:overlap val="-27"/>
        <c:axId val="1039124863"/>
        <c:axId val="1039127263"/>
      </c:barChart>
      <c:catAx>
        <c:axId val="1039124863"/>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039127263"/>
        <c:crosses val="autoZero"/>
        <c:auto val="0"/>
        <c:lblAlgn val="ctr"/>
        <c:lblOffset/>
        <c:noMultiLvlLbl val="0"/>
      </c:catAx>
      <c:valAx>
        <c:axId val="1039127263"/>
        <c:scaling>
          <c:orientation/>
          <c:max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039124863"/>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03C548E3-0EDF-F6B7-0FF4-F2C9F4D476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36E72A-C917-0004-A887-207626ADAB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913D9B-4C6C-4712-BA58-5CB08297C1D2}" type="datetimeFigureOut">
              <a:rPr lang="en-US" smtClean="0"/>
              <a:t>12/17/2025</a:t>
            </a:fld>
            <a:endParaRPr lang="en-US"/>
          </a:p>
        </p:txBody>
      </p:sp>
      <p:sp>
        <p:nvSpPr>
          <p:cNvPr id="4" name="Footer Placeholder 3">
            <a:extLst>
              <a:ext uri="{FF2B5EF4-FFF2-40B4-BE49-F238E27FC236}">
                <a16:creationId xmlns:a16="http://schemas.microsoft.com/office/drawing/2014/main" id="{CA049470-79A6-797C-2509-646F1B9B4B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17EC5A-6440-F2C5-4AC8-D7925B617B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55A36-D372-48A8-90A1-D5ABE61F4C9A}" type="slidenum">
              <a:rPr lang="en-US" smtClean="0"/>
              <a:t>‹#›</a:t>
            </a:fld>
            <a:endParaRPr lang="en-US"/>
          </a:p>
        </p:txBody>
      </p:sp>
    </p:spTree>
    <p:extLst>
      <p:ext uri="{BB962C8B-B14F-4D97-AF65-F5344CB8AC3E}">
        <p14:creationId xmlns:p14="http://schemas.microsoft.com/office/powerpoint/2010/main" val="254266830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30D4A-6145-4272-B9FB-782D0078ABEB}"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0649F-788A-4721-9F9A-78FF04DF4D44}" type="slidenum">
              <a:rPr lang="en-US" smtClean="0"/>
              <a:t>‹#›</a:t>
            </a:fld>
            <a:endParaRPr lang="en-US"/>
          </a:p>
        </p:txBody>
      </p:sp>
    </p:spTree>
    <p:extLst>
      <p:ext uri="{BB962C8B-B14F-4D97-AF65-F5344CB8AC3E}">
        <p14:creationId xmlns:p14="http://schemas.microsoft.com/office/powerpoint/2010/main" val="19209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9"/>
        <p:cNvGrpSpPr/>
        <p:nvPr/>
      </p:nvGrpSpPr>
      <p:grpSpPr>
        <a:xfrm>
          <a:off x="0" y="0"/>
          <a:ext cx="0" cy="0"/>
        </a:xfrm>
      </p:grpSpPr>
      <p:sp>
        <p:nvSpPr>
          <p:cNvPr id="310" name="Google Shape;3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1" name="Google Shape;311;p3: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10</a:t>
            </a:fld>
            <a:endParaRPr lang="en-US"/>
          </a:p>
        </p:txBody>
      </p:sp>
    </p:spTree>
    <p:extLst>
      <p:ext uri="{BB962C8B-B14F-4D97-AF65-F5344CB8AC3E}">
        <p14:creationId xmlns:p14="http://schemas.microsoft.com/office/powerpoint/2010/main" val="233041978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44">
          <a:extLst>
            <a:ext uri="{FF2B5EF4-FFF2-40B4-BE49-F238E27FC236}">
              <a16:creationId xmlns:a16="http://schemas.microsoft.com/office/drawing/2014/main" id="{9881C16F-C8D5-CFB8-8018-9AC1BC65AAE0}"/>
            </a:ext>
          </a:extLst>
        </p:cNvPr>
        <p:cNvGrpSpPr/>
        <p:nvPr/>
      </p:nvGrpSpPr>
      <p:grpSpPr>
        <a:xfrm>
          <a:off x="0" y="0"/>
          <a:ext cx="0" cy="0"/>
        </a:xfrm>
      </p:grpSpPr>
      <p:sp>
        <p:nvSpPr>
          <p:cNvPr id="345" name="Google Shape;345;g2f5a93cbe74_0_30:notes">
            <a:extLst>
              <a:ext uri="{FF2B5EF4-FFF2-40B4-BE49-F238E27FC236}">
                <a16:creationId xmlns:a16="http://schemas.microsoft.com/office/drawing/2014/main" id="{39BF0362-31FB-7AF3-D6E7-4D9C0B44BD74}"/>
              </a:ext>
            </a:extLst>
          </p:cNvPr>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f5a93cbe74_0_30:notes">
            <a:extLst>
              <a:ext uri="{FF2B5EF4-FFF2-40B4-BE49-F238E27FC236}">
                <a16:creationId xmlns:a16="http://schemas.microsoft.com/office/drawing/2014/main" id="{954E5282-3723-235E-562E-E5D77098B79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7" name="Google Shape;347;g2f5a93cbe74_0_30:notes">
            <a:extLst>
              <a:ext uri="{FF2B5EF4-FFF2-40B4-BE49-F238E27FC236}">
                <a16:creationId xmlns:a16="http://schemas.microsoft.com/office/drawing/2014/main" id="{2ED8461B-4D3D-D431-606F-E05A551E11A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11</a:t>
            </a:fld>
            <a:endParaRPr/>
          </a:p>
        </p:txBody>
      </p:sp>
    </p:spTree>
    <p:extLst>
      <p:ext uri="{BB962C8B-B14F-4D97-AF65-F5344CB8AC3E}">
        <p14:creationId xmlns:p14="http://schemas.microsoft.com/office/powerpoint/2010/main" val="129919805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12</a:t>
            </a:fld>
            <a:endParaRPr lang="en-US"/>
          </a:p>
        </p:txBody>
      </p:sp>
    </p:spTree>
    <p:extLst>
      <p:ext uri="{BB962C8B-B14F-4D97-AF65-F5344CB8AC3E}">
        <p14:creationId xmlns:p14="http://schemas.microsoft.com/office/powerpoint/2010/main" val="326433340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44">
          <a:extLst>
            <a:ext uri="{FF2B5EF4-FFF2-40B4-BE49-F238E27FC236}">
              <a16:creationId xmlns:a16="http://schemas.microsoft.com/office/drawing/2014/main" id="{CDAFD31D-46F4-447F-C83C-39A24FA1567F}"/>
            </a:ext>
          </a:extLst>
        </p:cNvPr>
        <p:cNvGrpSpPr/>
        <p:nvPr/>
      </p:nvGrpSpPr>
      <p:grpSpPr>
        <a:xfrm>
          <a:off x="0" y="0"/>
          <a:ext cx="0" cy="0"/>
        </a:xfrm>
      </p:grpSpPr>
      <p:sp>
        <p:nvSpPr>
          <p:cNvPr id="345" name="Google Shape;345;g2f5a93cbe74_0_30:notes">
            <a:extLst>
              <a:ext uri="{FF2B5EF4-FFF2-40B4-BE49-F238E27FC236}">
                <a16:creationId xmlns:a16="http://schemas.microsoft.com/office/drawing/2014/main" id="{8454D0A5-E296-B23C-A1AC-324D8D085FE8}"/>
              </a:ext>
            </a:extLst>
          </p:cNvPr>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f5a93cbe74_0_30:notes">
            <a:extLst>
              <a:ext uri="{FF2B5EF4-FFF2-40B4-BE49-F238E27FC236}">
                <a16:creationId xmlns:a16="http://schemas.microsoft.com/office/drawing/2014/main" id="{A8034C04-AD5D-AAD5-C575-03D065D762E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7" name="Google Shape;347;g2f5a93cbe74_0_30:notes">
            <a:extLst>
              <a:ext uri="{FF2B5EF4-FFF2-40B4-BE49-F238E27FC236}">
                <a16:creationId xmlns:a16="http://schemas.microsoft.com/office/drawing/2014/main" id="{6CA4393F-A889-135D-8C86-010336A5D8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13</a:t>
            </a:fld>
            <a:endParaRPr/>
          </a:p>
        </p:txBody>
      </p:sp>
    </p:spTree>
    <p:extLst>
      <p:ext uri="{BB962C8B-B14F-4D97-AF65-F5344CB8AC3E}">
        <p14:creationId xmlns:p14="http://schemas.microsoft.com/office/powerpoint/2010/main" val="33284589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44">
          <a:extLst>
            <a:ext uri="{FF2B5EF4-FFF2-40B4-BE49-F238E27FC236}">
              <a16:creationId xmlns:a16="http://schemas.microsoft.com/office/drawing/2014/main" id="{4155315F-5230-084B-F017-2BA25CC6BCF9}"/>
            </a:ext>
          </a:extLst>
        </p:cNvPr>
        <p:cNvGrpSpPr/>
        <p:nvPr/>
      </p:nvGrpSpPr>
      <p:grpSpPr>
        <a:xfrm>
          <a:off x="0" y="0"/>
          <a:ext cx="0" cy="0"/>
        </a:xfrm>
      </p:grpSpPr>
      <p:sp>
        <p:nvSpPr>
          <p:cNvPr id="345" name="Google Shape;345;g2f5a93cbe74_0_30:notes">
            <a:extLst>
              <a:ext uri="{FF2B5EF4-FFF2-40B4-BE49-F238E27FC236}">
                <a16:creationId xmlns:a16="http://schemas.microsoft.com/office/drawing/2014/main" id="{6DFDCFF4-D722-D56B-0270-5E6AF86EB80D}"/>
              </a:ext>
            </a:extLst>
          </p:cNvPr>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f5a93cbe74_0_30:notes">
            <a:extLst>
              <a:ext uri="{FF2B5EF4-FFF2-40B4-BE49-F238E27FC236}">
                <a16:creationId xmlns:a16="http://schemas.microsoft.com/office/drawing/2014/main" id="{CCE4FB73-1D39-2101-51C0-ADE476CC816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7" name="Google Shape;347;g2f5a93cbe74_0_30:notes">
            <a:extLst>
              <a:ext uri="{FF2B5EF4-FFF2-40B4-BE49-F238E27FC236}">
                <a16:creationId xmlns:a16="http://schemas.microsoft.com/office/drawing/2014/main" id="{1C92DC8D-9FE3-87DF-5798-4BE097315B1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14</a:t>
            </a:fld>
            <a:endParaRPr/>
          </a:p>
        </p:txBody>
      </p:sp>
    </p:spTree>
    <p:extLst>
      <p:ext uri="{BB962C8B-B14F-4D97-AF65-F5344CB8AC3E}">
        <p14:creationId xmlns:p14="http://schemas.microsoft.com/office/powerpoint/2010/main" val="6663388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15</a:t>
            </a:fld>
            <a:endParaRPr lang="en-US"/>
          </a:p>
        </p:txBody>
      </p:sp>
    </p:spTree>
    <p:extLst>
      <p:ext uri="{BB962C8B-B14F-4D97-AF65-F5344CB8AC3E}">
        <p14:creationId xmlns:p14="http://schemas.microsoft.com/office/powerpoint/2010/main" val="200873357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16</a:t>
            </a:fld>
            <a:endParaRPr lang="en-US"/>
          </a:p>
        </p:txBody>
      </p:sp>
    </p:spTree>
    <p:extLst>
      <p:ext uri="{BB962C8B-B14F-4D97-AF65-F5344CB8AC3E}">
        <p14:creationId xmlns:p14="http://schemas.microsoft.com/office/powerpoint/2010/main" val="138310412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17</a:t>
            </a:fld>
            <a:endParaRPr lang="en-US"/>
          </a:p>
        </p:txBody>
      </p:sp>
    </p:spTree>
    <p:extLst>
      <p:ext uri="{BB962C8B-B14F-4D97-AF65-F5344CB8AC3E}">
        <p14:creationId xmlns:p14="http://schemas.microsoft.com/office/powerpoint/2010/main" val="327601655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018B2-038C-43A6-AE60-746EB078C325}" type="slidenum">
              <a:rPr lang="en-US" smtClean="0"/>
              <a:t>18</a:t>
            </a:fld>
            <a:endParaRPr lang="en-US"/>
          </a:p>
        </p:txBody>
      </p:sp>
    </p:spTree>
    <p:extLst>
      <p:ext uri="{BB962C8B-B14F-4D97-AF65-F5344CB8AC3E}">
        <p14:creationId xmlns:p14="http://schemas.microsoft.com/office/powerpoint/2010/main" val="3071850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018B2-038C-43A6-AE60-746EB078C325}" type="slidenum">
              <a:rPr lang="en-US" smtClean="0"/>
              <a:t>19</a:t>
            </a:fld>
            <a:endParaRPr lang="en-US"/>
          </a:p>
        </p:txBody>
      </p:sp>
    </p:spTree>
    <p:extLst>
      <p:ext uri="{BB962C8B-B14F-4D97-AF65-F5344CB8AC3E}">
        <p14:creationId xmlns:p14="http://schemas.microsoft.com/office/powerpoint/2010/main" val="2651917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2</a:t>
            </a:fld>
            <a:endParaRPr lang="en-US"/>
          </a:p>
        </p:txBody>
      </p:sp>
    </p:spTree>
    <p:extLst>
      <p:ext uri="{BB962C8B-B14F-4D97-AF65-F5344CB8AC3E}">
        <p14:creationId xmlns:p14="http://schemas.microsoft.com/office/powerpoint/2010/main" val="100098158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a:extLst>
            <a:ext uri="{FF2B5EF4-FFF2-40B4-BE49-F238E27FC236}">
              <a16:creationId xmlns:a16="http://schemas.microsoft.com/office/drawing/2014/main" id="{69F143BC-AA6A-90BA-C5FD-A95E90B79E4D}"/>
            </a:ext>
          </a:extLst>
        </p:cNvPr>
        <p:cNvGrpSpPr/>
        <p:nvPr/>
      </p:nvGrpSpPr>
      <p:grpSpPr>
        <a:xfrm>
          <a:off x="0" y="0"/>
          <a:ext cx="0" cy="0"/>
        </a:xfrm>
      </p:grpSpPr>
      <p:sp>
        <p:nvSpPr>
          <p:cNvPr id="2" name="Slide Image Placeholder 1">
            <a:extLst>
              <a:ext uri="{FF2B5EF4-FFF2-40B4-BE49-F238E27FC236}">
                <a16:creationId xmlns:a16="http://schemas.microsoft.com/office/drawing/2014/main" id="{8FD2D4EF-8A01-2796-2E5E-DF62A3D8A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0C2A5-68B0-92EB-6C14-B14B38EA99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13B04C-31E6-F6A5-8FCA-ABB9E6867B3B}"/>
              </a:ext>
            </a:extLst>
          </p:cNvPr>
          <p:cNvSpPr>
            <a:spLocks noGrp="1"/>
          </p:cNvSpPr>
          <p:nvPr>
            <p:ph type="sldNum" sz="quarter" idx="5"/>
          </p:nvPr>
        </p:nvSpPr>
        <p:spPr/>
        <p:txBody>
          <a:bodyPr/>
          <a:lstStyle/>
          <a:p>
            <a:fld id="{528018B2-038C-43A6-AE60-746EB078C325}" type="slidenum">
              <a:rPr lang="en-US" smtClean="0"/>
              <a:t>20</a:t>
            </a:fld>
            <a:endParaRPr lang="en-US"/>
          </a:p>
        </p:txBody>
      </p:sp>
    </p:spTree>
    <p:extLst>
      <p:ext uri="{BB962C8B-B14F-4D97-AF65-F5344CB8AC3E}">
        <p14:creationId xmlns:p14="http://schemas.microsoft.com/office/powerpoint/2010/main" val="99752377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21</a:t>
            </a:fld>
            <a:endParaRPr lang="en-US"/>
          </a:p>
        </p:txBody>
      </p:sp>
    </p:spTree>
    <p:extLst>
      <p:ext uri="{BB962C8B-B14F-4D97-AF65-F5344CB8AC3E}">
        <p14:creationId xmlns:p14="http://schemas.microsoft.com/office/powerpoint/2010/main" val="321171212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22</a:t>
            </a:fld>
            <a:endParaRPr lang="en-US"/>
          </a:p>
        </p:txBody>
      </p:sp>
    </p:spTree>
    <p:extLst>
      <p:ext uri="{BB962C8B-B14F-4D97-AF65-F5344CB8AC3E}">
        <p14:creationId xmlns:p14="http://schemas.microsoft.com/office/powerpoint/2010/main" val="22132792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23</a:t>
            </a:fld>
            <a:endParaRPr lang="en-US"/>
          </a:p>
        </p:txBody>
      </p:sp>
    </p:spTree>
    <p:extLst>
      <p:ext uri="{BB962C8B-B14F-4D97-AF65-F5344CB8AC3E}">
        <p14:creationId xmlns:p14="http://schemas.microsoft.com/office/powerpoint/2010/main" val="161104550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24</a:t>
            </a:fld>
            <a:endParaRPr lang="en-US"/>
          </a:p>
        </p:txBody>
      </p:sp>
    </p:spTree>
    <p:extLst>
      <p:ext uri="{BB962C8B-B14F-4D97-AF65-F5344CB8AC3E}">
        <p14:creationId xmlns:p14="http://schemas.microsoft.com/office/powerpoint/2010/main" val="417091209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3</a:t>
            </a:fld>
            <a:endParaRPr lang="en-US"/>
          </a:p>
        </p:txBody>
      </p:sp>
    </p:spTree>
    <p:extLst>
      <p:ext uri="{BB962C8B-B14F-4D97-AF65-F5344CB8AC3E}">
        <p14:creationId xmlns:p14="http://schemas.microsoft.com/office/powerpoint/2010/main" val="257590780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890649F-788A-4721-9F9A-78FF04DF4D44}"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1795879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5</a:t>
            </a:fld>
            <a:endParaRPr lang="en-US"/>
          </a:p>
        </p:txBody>
      </p:sp>
    </p:spTree>
    <p:extLst>
      <p:ext uri="{BB962C8B-B14F-4D97-AF65-F5344CB8AC3E}">
        <p14:creationId xmlns:p14="http://schemas.microsoft.com/office/powerpoint/2010/main" val="50653982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19"/>
        <p:cNvGrpSpPr/>
        <p:nvPr/>
      </p:nvGrpSpPr>
      <p:grpSpPr>
        <a:xfrm>
          <a:off x="0" y="0"/>
          <a:ext cx="0" cy="0"/>
        </a:xfrm>
      </p:grpSpPr>
      <p:sp>
        <p:nvSpPr>
          <p:cNvPr id="320" name="Google Shape;3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1" name="Google Shape;321;p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7</a:t>
            </a:fld>
            <a:endParaRPr lang="en-US"/>
          </a:p>
        </p:txBody>
      </p:sp>
    </p:spTree>
    <p:extLst>
      <p:ext uri="{BB962C8B-B14F-4D97-AF65-F5344CB8AC3E}">
        <p14:creationId xmlns:p14="http://schemas.microsoft.com/office/powerpoint/2010/main" val="311416499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90649F-788A-4721-9F9A-78FF04DF4D44}" type="slidenum">
              <a:rPr lang="en-US" smtClean="0"/>
              <a:t>8</a:t>
            </a:fld>
            <a:endParaRPr lang="en-US"/>
          </a:p>
        </p:txBody>
      </p:sp>
    </p:spTree>
    <p:extLst>
      <p:ext uri="{BB962C8B-B14F-4D97-AF65-F5344CB8AC3E}">
        <p14:creationId xmlns:p14="http://schemas.microsoft.com/office/powerpoint/2010/main" val="139276471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44"/>
        <p:cNvGrpSpPr/>
        <p:nvPr/>
      </p:nvGrpSpPr>
      <p:grpSpPr>
        <a:xfrm>
          <a:off x="0" y="0"/>
          <a:ext cx="0" cy="0"/>
        </a:xfrm>
      </p:grpSpPr>
      <p:sp>
        <p:nvSpPr>
          <p:cNvPr id="345" name="Google Shape;345;g2f5a93cbe74_0_30: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f5a93cbe74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7" name="Google Shape;347;g2f5a93cbe74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9</a:t>
            </a:fld>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6" name="Slide Number Placeholder 5">
            <a:extLst>
              <a:ext uri="{FF2B5EF4-FFF2-40B4-BE49-F238E27FC236}">
                <a16:creationId xmlns:a16="http://schemas.microsoft.com/office/drawing/2014/main" id="{1E924143-65CB-6A31-FB6D-52DE0D495F35}"/>
              </a:ext>
            </a:extLst>
          </p:cNvPr>
          <p:cNvSpPr>
            <a:spLocks noGrp="1"/>
          </p:cNvSpPr>
          <p:nvPr>
            <p:ph type="sldNum" sz="quarter" idx="12"/>
          </p:nvPr>
        </p:nvSpPr>
        <p:spPr/>
        <p:txBody>
          <a:bodyPr/>
          <a:lstStyle/>
          <a:p>
            <a:fld id="{C70139DD-7733-6348-9C3F-8B0E9B4D9391}" type="slidenum">
              <a:rPr lang="en-US" smtClean="0"/>
              <a:t>‹#›</a:t>
            </a:fld>
            <a:endParaRPr lang="en-US"/>
          </a:p>
        </p:txBody>
      </p:sp>
      <p:sp>
        <p:nvSpPr>
          <p:cNvPr id="7" name="TextBox 6">
            <a:extLst>
              <a:ext uri="{FF2B5EF4-FFF2-40B4-BE49-F238E27FC236}">
                <a16:creationId xmlns:a16="http://schemas.microsoft.com/office/drawing/2014/main" id="{4DBE324D-A4AC-EC20-9B0B-592BC8B7B237}"/>
              </a:ext>
            </a:extLst>
          </p:cNvPr>
          <p:cNvSpPr txBox="1"/>
          <p:nvPr userDrawn="1"/>
        </p:nvSpPr>
        <p:spPr>
          <a:xfrm>
            <a:off x="488184" y="427395"/>
            <a:ext cx="11324491" cy="738664"/>
          </a:xfrm>
          <a:prstGeom prst="rect">
            <a:avLst/>
          </a:prstGeom>
          <a:noFill/>
        </p:spPr>
        <p:txBody>
          <a:bodyPr wrap="square" rtlCol="0">
            <a:spAutoFit/>
          </a:bodyPr>
          <a:lstStyle/>
          <a:p>
            <a:r>
              <a:rPr lang="en-US" sz="4200" b="1">
                <a:solidFill>
                  <a:schemeClr val="tx2"/>
                </a:solidFill>
                <a:latin typeface="Poppins" pitchFamily="2" charset="77"/>
                <a:cs typeface="Poppins" pitchFamily="2" charset="77"/>
              </a:rPr>
              <a:t>Header 1</a:t>
            </a:r>
          </a:p>
        </p:txBody>
      </p:sp>
    </p:spTree>
    <p:extLst>
      <p:ext uri="{BB962C8B-B14F-4D97-AF65-F5344CB8AC3E}">
        <p14:creationId xmlns:p14="http://schemas.microsoft.com/office/powerpoint/2010/main" val="1201948394"/>
      </p:ext>
    </p:extLst>
  </p:cSld>
  <p:clrMapOvr>
    <a:masterClrMapping/>
  </p:clrMapOvr>
  <p:transition/>
  <p:timing/>
  <p:hf sldNum="0" hdr="0" dt="0"/>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F85B3196-50CE-D528-3A55-ADC586A537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68A6C4-1DDA-7558-18EA-18263AA7C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0375B-0B1F-D8AA-1ACE-5618B44DAA5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B06349-4004-C372-2A8A-44C7E0FC3870}"/>
              </a:ext>
            </a:extLst>
          </p:cNvPr>
          <p:cNvSpPr>
            <a:spLocks noGrp="1"/>
          </p:cNvSpPr>
          <p:nvPr>
            <p:ph type="ftr" sz="quarter" idx="11"/>
          </p:nvPr>
        </p:nvSpPr>
        <p:spPr/>
        <p:txBody>
          <a:bodyPr/>
          <a:lstStyle/>
          <a:p>
            <a:r>
              <a:rPr lang="en-US"/>
              <a:t>alifornia’s Health and Human Services Data Exchange Framework (DxF) </a:t>
            </a:r>
          </a:p>
        </p:txBody>
      </p:sp>
      <p:sp>
        <p:nvSpPr>
          <p:cNvPr id="6" name="Slide Number Placeholder 5">
            <a:extLst>
              <a:ext uri="{FF2B5EF4-FFF2-40B4-BE49-F238E27FC236}">
                <a16:creationId xmlns:a16="http://schemas.microsoft.com/office/drawing/2014/main" id="{6BFEAE0A-0773-D0DB-91E9-0DEC578BFD0D}"/>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476204217"/>
      </p:ext>
    </p:extLst>
  </p:cSld>
  <p:clrMapOvr>
    <a:masterClrMapping/>
  </p:clrMapOvr>
  <p:transition/>
  <p:timing/>
  <p:hf sldNum="0" hdr="0" dt="0"/>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08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alifornia’s Health and Human Services Data Exchange Framework (DxF) </a:t>
            </a:r>
          </a:p>
        </p:txBody>
      </p:sp>
      <p:sp>
        <p:nvSpPr>
          <p:cNvPr id="6" name="Slide Number Placeholder 5"/>
          <p:cNvSpPr>
            <a:spLocks noGrp="1"/>
          </p:cNvSpPr>
          <p:nvPr>
            <p:ph type="sldNum" sz="quarter" idx="12"/>
          </p:nvPr>
        </p:nvSpPr>
        <p:spPr/>
        <p:txBody>
          <a:bodyPr/>
          <a:lstStyle/>
          <a:p>
            <a:fld id="{ECBDF916-188B-46C8-9EC1-EFEF5A65B688}" type="slidenum">
              <a:rPr lang="en-US" smtClean="0"/>
              <a:t>‹#›</a:t>
            </a:fld>
            <a:endParaRPr lang="en-US"/>
          </a:p>
        </p:txBody>
      </p:sp>
      <p:pic>
        <p:nvPicPr>
          <p:cNvPr id="7" name="Picture 6" descr="California Health and Human Services Agency logo">
            <a:extLst>
              <a:ext uri="{FF2B5EF4-FFF2-40B4-BE49-F238E27FC236}">
                <a16:creationId xmlns:a16="http://schemas.microsoft.com/office/drawing/2014/main" id="{BFD2B892-08E1-45CA-A5B1-E9FD6F54933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38200" y="6231622"/>
            <a:ext cx="1067602" cy="559419"/>
          </a:xfrm>
          <a:prstGeom prst="rect">
            <a:avLst/>
          </a:prstGeom>
        </p:spPr>
      </p:pic>
      <p:pic>
        <p:nvPicPr>
          <p:cNvPr id="9" name="Picture 8">
            <a:extLst>
              <a:ext uri="{FF2B5EF4-FFF2-40B4-BE49-F238E27FC236}">
                <a16:creationId xmlns:a16="http://schemas.microsoft.com/office/drawing/2014/main" id="{C4618741-9021-456C-B9BC-DD0955EEE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49915" y="6231622"/>
            <a:ext cx="1379085" cy="556473"/>
          </a:xfrm>
          <a:prstGeom prst="rect">
            <a:avLst/>
          </a:prstGeom>
        </p:spPr>
      </p:pic>
    </p:spTree>
    <p:extLst>
      <p:ext uri="{BB962C8B-B14F-4D97-AF65-F5344CB8AC3E}">
        <p14:creationId xmlns:p14="http://schemas.microsoft.com/office/powerpoint/2010/main" val="2476708454"/>
      </p:ext>
    </p:extLst>
  </p:cSld>
  <p:clrMapOvr>
    <a:masterClrMapping/>
  </p:clrMapOvr>
  <p:transition/>
  <p:timing/>
  <p:hf sldNum="0" hdr="0" dt="0"/>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peaker Introductions">
    <p:spTree>
      <p:nvGrpSpPr>
        <p:cNvPr id="1" name=""/>
        <p:cNvGrpSpPr/>
        <p:nvPr/>
      </p:nvGrpSpPr>
      <p:grpSpPr>
        <a:xfrm>
          <a:off x="0" y="0"/>
          <a:ext cx="0" cy="0"/>
        </a:xfrm>
      </p:grpSpPr>
      <p:sp>
        <p:nvSpPr>
          <p:cNvPr id="17" name="Speaker Introductions">
            <a:extLst>
              <a:ext uri="{FF2B5EF4-FFF2-40B4-BE49-F238E27FC236}">
                <a16:creationId xmlns:a16="http://schemas.microsoft.com/office/drawing/2014/main" id="{BDAA26DC-A0B3-4B7A-9055-AFD026749ED7}"/>
              </a:ext>
            </a:extLst>
          </p:cNvPr>
          <p:cNvSpPr>
            <a:spLocks noGrp="1"/>
          </p:cNvSpPr>
          <p:nvPr>
            <p:ph type="title" hasCustomPrompt="1"/>
          </p:nvPr>
        </p:nvSpPr>
        <p:spPr>
          <a:xfrm>
            <a:off x="482925" y="472500"/>
            <a:ext cx="11202394" cy="1023792"/>
          </a:xfrm>
        </p:spPr>
        <p:txBody>
          <a:bodyPr/>
          <a:lstStyle/>
          <a:p>
            <a:r>
              <a:rPr lang="en-US"/>
              <a:t>Speaker Introductions</a:t>
            </a:r>
          </a:p>
        </p:txBody>
      </p:sp>
      <p:sp>
        <p:nvSpPr>
          <p:cNvPr id="23" name="Speaker headshot 1" descr="Placeholder for picture">
            <a:extLst>
              <a:ext uri="{FF2B5EF4-FFF2-40B4-BE49-F238E27FC236}">
                <a16:creationId xmlns:a16="http://schemas.microsoft.com/office/drawing/2014/main" id="{0C3549DF-A111-AE63-1D55-C122A8B9455E}"/>
              </a:ext>
            </a:extLst>
          </p:cNvPr>
          <p:cNvSpPr>
            <a:spLocks noGrp="1"/>
          </p:cNvSpPr>
          <p:nvPr>
            <p:ph type="pic" sz="quarter" idx="13"/>
          </p:nvPr>
        </p:nvSpPr>
        <p:spPr>
          <a:xfrm>
            <a:off x="936596" y="1789398"/>
            <a:ext cx="2079320" cy="2079320"/>
          </a:xfrm>
          <a:custGeom>
            <a:gdLst>
              <a:gd name="connsiteX0" fmla="*/ 1039660 w 2079320"/>
              <a:gd name="connsiteY0" fmla="*/ 0 h 2079320"/>
              <a:gd name="connsiteX1" fmla="*/ 2079320 w 2079320"/>
              <a:gd name="connsiteY1" fmla="*/ 1039660 h 2079320"/>
              <a:gd name="connsiteX2" fmla="*/ 1039660 w 2079320"/>
              <a:gd name="connsiteY2" fmla="*/ 2079320 h 2079320"/>
              <a:gd name="connsiteX3" fmla="*/ 0 w 2079320"/>
              <a:gd name="connsiteY3" fmla="*/ 1039660 h 2079320"/>
              <a:gd name="connsiteX4" fmla="*/ 1039660 w 2079320"/>
              <a:gd name="connsiteY4" fmla="*/ 0 h 20793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0" h="2079320">
                <a:moveTo>
                  <a:pt x="1039660" y="0"/>
                </a:moveTo>
                <a:cubicBezTo>
                  <a:pt x="1613848" y="0"/>
                  <a:pt x="2079320" y="465472"/>
                  <a:pt x="2079320" y="1039660"/>
                </a:cubicBezTo>
                <a:cubicBezTo>
                  <a:pt x="2079320" y="1613848"/>
                  <a:pt x="1613848" y="2079320"/>
                  <a:pt x="1039660" y="2079320"/>
                </a:cubicBezTo>
                <a:cubicBezTo>
                  <a:pt x="465472" y="2079320"/>
                  <a:pt x="0" y="1613848"/>
                  <a:pt x="0" y="1039660"/>
                </a:cubicBezTo>
                <a:cubicBezTo>
                  <a:pt x="0" y="465472"/>
                  <a:pt x="465472" y="0"/>
                  <a:pt x="1039660" y="0"/>
                </a:cubicBezTo>
                <a:close/>
              </a:path>
            </a:pathLst>
          </a:custGeom>
        </p:spPr>
        <p:txBody>
          <a:bodyPr wrap="square">
            <a:noAutofit/>
          </a:bodyPr>
          <a:lstStyle/>
          <a:p>
            <a:endParaRPr lang="en-US"/>
          </a:p>
        </p:txBody>
      </p:sp>
      <p:sp>
        <p:nvSpPr>
          <p:cNvPr id="30" name="Speaker name 1">
            <a:extLst>
              <a:ext uri="{FF2B5EF4-FFF2-40B4-BE49-F238E27FC236}">
                <a16:creationId xmlns:a16="http://schemas.microsoft.com/office/drawing/2014/main" id="{10279B3E-1C92-775F-8B5E-0176209FFE80}"/>
              </a:ext>
            </a:extLst>
          </p:cNvPr>
          <p:cNvSpPr>
            <a:spLocks noGrp="1"/>
          </p:cNvSpPr>
          <p:nvPr>
            <p:ph type="body" sz="quarter" idx="17" hasCustomPrompt="1"/>
          </p:nvPr>
        </p:nvSpPr>
        <p:spPr>
          <a:xfrm>
            <a:off x="629392" y="4195626"/>
            <a:ext cx="2667361" cy="400111"/>
          </a:xfrm>
        </p:spPr>
        <p:txBody>
          <a:bodyPr>
            <a:normAutofit/>
          </a:bodyPr>
          <a:lstStyle>
            <a:lvl1pPr marL="0" indent="0" algn="ctr">
              <a:buNone/>
              <a:defRPr sz="2000" b="1" i="0">
                <a:solidFill>
                  <a:schemeClr val="accent2"/>
                </a:solidFill>
                <a:latin typeface="Poppins" pitchFamily="2" charset="77"/>
                <a:cs typeface="Poppins" pitchFamily="2" charset="77"/>
              </a:defRPr>
            </a:lvl1pPr>
          </a:lstStyle>
          <a:p>
            <a:pPr lvl="0"/>
            <a:r>
              <a:rPr lang="en-US"/>
              <a:t>Speaker Name</a:t>
            </a:r>
          </a:p>
        </p:txBody>
      </p:sp>
      <p:sp>
        <p:nvSpPr>
          <p:cNvPr id="31" name="Speaker details 1">
            <a:extLst>
              <a:ext uri="{FF2B5EF4-FFF2-40B4-BE49-F238E27FC236}">
                <a16:creationId xmlns:a16="http://schemas.microsoft.com/office/drawing/2014/main" id="{9D259A1F-2284-D8D2-4477-98D6917E4EED}"/>
              </a:ext>
            </a:extLst>
          </p:cNvPr>
          <p:cNvSpPr>
            <a:spLocks noGrp="1"/>
          </p:cNvSpPr>
          <p:nvPr>
            <p:ph type="body" sz="quarter" idx="18" hasCustomPrompt="1"/>
          </p:nvPr>
        </p:nvSpPr>
        <p:spPr>
          <a:xfrm>
            <a:off x="629392" y="4647685"/>
            <a:ext cx="2667361" cy="615309"/>
          </a:xfrm>
        </p:spPr>
        <p:txBody>
          <a:bodyPr>
            <a:noAutofit/>
          </a:bodyPr>
          <a:lstStyle>
            <a:lvl1pPr marL="0" indent="0" algn="ctr">
              <a:lnSpc>
                <a:spcPct val="100000"/>
              </a:lnSpc>
              <a:buNone/>
              <a:defRPr sz="1800" b="0" i="0">
                <a:solidFill>
                  <a:schemeClr val="tx1"/>
                </a:solidFill>
                <a:latin typeface="Poppins Light" pitchFamily="2" charset="77"/>
                <a:cs typeface="Poppins Light" pitchFamily="2" charset="77"/>
              </a:defRPr>
            </a:lvl1pPr>
          </a:lstStyle>
          <a:p>
            <a:pPr lvl="0"/>
            <a:r>
              <a:rPr lang="en-US"/>
              <a:t>Speaker Title, Organization </a:t>
            </a:r>
          </a:p>
        </p:txBody>
      </p:sp>
      <p:sp>
        <p:nvSpPr>
          <p:cNvPr id="24" name="Speaker headshot 2" descr="Placeholder for picture">
            <a:extLst>
              <a:ext uri="{FF2B5EF4-FFF2-40B4-BE49-F238E27FC236}">
                <a16:creationId xmlns:a16="http://schemas.microsoft.com/office/drawing/2014/main" id="{DB83DB70-1FB9-18EF-9C65-779D645C0D92}"/>
              </a:ext>
            </a:extLst>
          </p:cNvPr>
          <p:cNvSpPr>
            <a:spLocks noGrp="1"/>
          </p:cNvSpPr>
          <p:nvPr>
            <p:ph type="pic" sz="quarter" idx="14"/>
          </p:nvPr>
        </p:nvSpPr>
        <p:spPr>
          <a:xfrm>
            <a:off x="3682062" y="1789398"/>
            <a:ext cx="2079320" cy="2079320"/>
          </a:xfrm>
          <a:custGeom>
            <a:gdLst>
              <a:gd name="connsiteX0" fmla="*/ 1039660 w 2079320"/>
              <a:gd name="connsiteY0" fmla="*/ 0 h 2079320"/>
              <a:gd name="connsiteX1" fmla="*/ 2079320 w 2079320"/>
              <a:gd name="connsiteY1" fmla="*/ 1039660 h 2079320"/>
              <a:gd name="connsiteX2" fmla="*/ 1039660 w 2079320"/>
              <a:gd name="connsiteY2" fmla="*/ 2079320 h 2079320"/>
              <a:gd name="connsiteX3" fmla="*/ 0 w 2079320"/>
              <a:gd name="connsiteY3" fmla="*/ 1039660 h 2079320"/>
              <a:gd name="connsiteX4" fmla="*/ 1039660 w 2079320"/>
              <a:gd name="connsiteY4" fmla="*/ 0 h 20793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0" h="2079320">
                <a:moveTo>
                  <a:pt x="1039660" y="0"/>
                </a:moveTo>
                <a:cubicBezTo>
                  <a:pt x="1613848" y="0"/>
                  <a:pt x="2079320" y="465472"/>
                  <a:pt x="2079320" y="1039660"/>
                </a:cubicBezTo>
                <a:cubicBezTo>
                  <a:pt x="2079320" y="1613848"/>
                  <a:pt x="1613848" y="2079320"/>
                  <a:pt x="1039660" y="2079320"/>
                </a:cubicBezTo>
                <a:cubicBezTo>
                  <a:pt x="465472" y="2079320"/>
                  <a:pt x="0" y="1613848"/>
                  <a:pt x="0" y="1039660"/>
                </a:cubicBezTo>
                <a:cubicBezTo>
                  <a:pt x="0" y="465472"/>
                  <a:pt x="465472" y="0"/>
                  <a:pt x="1039660" y="0"/>
                </a:cubicBezTo>
                <a:close/>
              </a:path>
            </a:pathLst>
          </a:custGeom>
        </p:spPr>
        <p:txBody>
          <a:bodyPr wrap="square">
            <a:noAutofit/>
          </a:bodyPr>
          <a:lstStyle/>
          <a:p>
            <a:endParaRPr lang="en-US"/>
          </a:p>
        </p:txBody>
      </p:sp>
      <p:sp>
        <p:nvSpPr>
          <p:cNvPr id="32" name="Speaker name 2">
            <a:extLst>
              <a:ext uri="{FF2B5EF4-FFF2-40B4-BE49-F238E27FC236}">
                <a16:creationId xmlns:a16="http://schemas.microsoft.com/office/drawing/2014/main" id="{EB2790A0-4E1E-C6D2-BA33-5F6442EF3415}"/>
              </a:ext>
            </a:extLst>
          </p:cNvPr>
          <p:cNvSpPr>
            <a:spLocks noGrp="1"/>
          </p:cNvSpPr>
          <p:nvPr>
            <p:ph type="body" sz="quarter" idx="19" hasCustomPrompt="1"/>
          </p:nvPr>
        </p:nvSpPr>
        <p:spPr>
          <a:xfrm>
            <a:off x="3384678" y="4195626"/>
            <a:ext cx="2667361" cy="400111"/>
          </a:xfrm>
        </p:spPr>
        <p:txBody>
          <a:bodyPr>
            <a:normAutofit/>
          </a:bodyPr>
          <a:lstStyle>
            <a:lvl1pPr marL="0" indent="0" algn="ctr">
              <a:buNone/>
              <a:defRPr sz="2000" b="1" i="0">
                <a:solidFill>
                  <a:schemeClr val="accent2"/>
                </a:solidFill>
                <a:latin typeface="Poppins" pitchFamily="2" charset="77"/>
                <a:cs typeface="Poppins" pitchFamily="2" charset="77"/>
              </a:defRPr>
            </a:lvl1pPr>
          </a:lstStyle>
          <a:p>
            <a:pPr lvl="0"/>
            <a:r>
              <a:rPr lang="en-US"/>
              <a:t>Speaker Name</a:t>
            </a:r>
          </a:p>
        </p:txBody>
      </p:sp>
      <p:sp>
        <p:nvSpPr>
          <p:cNvPr id="33" name="Speaker details 2">
            <a:extLst>
              <a:ext uri="{FF2B5EF4-FFF2-40B4-BE49-F238E27FC236}">
                <a16:creationId xmlns:a16="http://schemas.microsoft.com/office/drawing/2014/main" id="{744395EB-5DD8-4958-EAF2-FAF7E21BFB17}"/>
              </a:ext>
            </a:extLst>
          </p:cNvPr>
          <p:cNvSpPr>
            <a:spLocks noGrp="1"/>
          </p:cNvSpPr>
          <p:nvPr>
            <p:ph type="body" sz="quarter" idx="20" hasCustomPrompt="1"/>
          </p:nvPr>
        </p:nvSpPr>
        <p:spPr>
          <a:xfrm>
            <a:off x="3384677" y="4647685"/>
            <a:ext cx="2667361" cy="615309"/>
          </a:xfrm>
        </p:spPr>
        <p:txBody>
          <a:bodyPr>
            <a:noAutofit/>
          </a:bodyPr>
          <a:lstStyle>
            <a:lvl1pPr marL="0" indent="0" algn="ctr">
              <a:lnSpc>
                <a:spcPct val="100000"/>
              </a:lnSpc>
              <a:buNone/>
              <a:defRPr sz="1800" b="0" i="0">
                <a:solidFill>
                  <a:schemeClr val="tx1"/>
                </a:solidFill>
                <a:latin typeface="Poppins Light" pitchFamily="2" charset="77"/>
                <a:cs typeface="Poppins Light" pitchFamily="2" charset="77"/>
              </a:defRPr>
            </a:lvl1pPr>
          </a:lstStyle>
          <a:p>
            <a:pPr lvl="0"/>
            <a:r>
              <a:rPr lang="en-US"/>
              <a:t>Speaker Title, Organization </a:t>
            </a:r>
          </a:p>
        </p:txBody>
      </p:sp>
      <p:sp>
        <p:nvSpPr>
          <p:cNvPr id="25" name="Speaker headshot 3" descr="Placeholder for picture">
            <a:extLst>
              <a:ext uri="{FF2B5EF4-FFF2-40B4-BE49-F238E27FC236}">
                <a16:creationId xmlns:a16="http://schemas.microsoft.com/office/drawing/2014/main" id="{57A9F2CB-76AE-71CB-CC0B-8D4301906668}"/>
              </a:ext>
            </a:extLst>
          </p:cNvPr>
          <p:cNvSpPr>
            <a:spLocks noGrp="1"/>
          </p:cNvSpPr>
          <p:nvPr>
            <p:ph type="pic" sz="quarter" idx="15"/>
          </p:nvPr>
        </p:nvSpPr>
        <p:spPr>
          <a:xfrm>
            <a:off x="6430620" y="1789398"/>
            <a:ext cx="2079320" cy="2079320"/>
          </a:xfrm>
          <a:custGeom>
            <a:gdLst>
              <a:gd name="connsiteX0" fmla="*/ 1039660 w 2079320"/>
              <a:gd name="connsiteY0" fmla="*/ 0 h 2079320"/>
              <a:gd name="connsiteX1" fmla="*/ 2079320 w 2079320"/>
              <a:gd name="connsiteY1" fmla="*/ 1039660 h 2079320"/>
              <a:gd name="connsiteX2" fmla="*/ 1039660 w 2079320"/>
              <a:gd name="connsiteY2" fmla="*/ 2079320 h 2079320"/>
              <a:gd name="connsiteX3" fmla="*/ 0 w 2079320"/>
              <a:gd name="connsiteY3" fmla="*/ 1039660 h 2079320"/>
              <a:gd name="connsiteX4" fmla="*/ 1039660 w 2079320"/>
              <a:gd name="connsiteY4" fmla="*/ 0 h 20793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0" h="2079320">
                <a:moveTo>
                  <a:pt x="1039660" y="0"/>
                </a:moveTo>
                <a:cubicBezTo>
                  <a:pt x="1613848" y="0"/>
                  <a:pt x="2079320" y="465472"/>
                  <a:pt x="2079320" y="1039660"/>
                </a:cubicBezTo>
                <a:cubicBezTo>
                  <a:pt x="2079320" y="1613848"/>
                  <a:pt x="1613848" y="2079320"/>
                  <a:pt x="1039660" y="2079320"/>
                </a:cubicBezTo>
                <a:cubicBezTo>
                  <a:pt x="465472" y="2079320"/>
                  <a:pt x="0" y="1613848"/>
                  <a:pt x="0" y="1039660"/>
                </a:cubicBezTo>
                <a:cubicBezTo>
                  <a:pt x="0" y="465472"/>
                  <a:pt x="465472" y="0"/>
                  <a:pt x="1039660" y="0"/>
                </a:cubicBezTo>
                <a:close/>
              </a:path>
            </a:pathLst>
          </a:custGeom>
        </p:spPr>
        <p:txBody>
          <a:bodyPr wrap="square">
            <a:noAutofit/>
          </a:bodyPr>
          <a:lstStyle/>
          <a:p>
            <a:endParaRPr lang="en-US"/>
          </a:p>
        </p:txBody>
      </p:sp>
      <p:sp>
        <p:nvSpPr>
          <p:cNvPr id="34" name="Speaker name 3">
            <a:extLst>
              <a:ext uri="{FF2B5EF4-FFF2-40B4-BE49-F238E27FC236}">
                <a16:creationId xmlns:a16="http://schemas.microsoft.com/office/drawing/2014/main" id="{6CF816E0-5EAE-9636-A956-5AD76A17D8F0}"/>
              </a:ext>
            </a:extLst>
          </p:cNvPr>
          <p:cNvSpPr>
            <a:spLocks noGrp="1"/>
          </p:cNvSpPr>
          <p:nvPr>
            <p:ph type="body" sz="quarter" idx="21" hasCustomPrompt="1"/>
          </p:nvPr>
        </p:nvSpPr>
        <p:spPr>
          <a:xfrm>
            <a:off x="6139964" y="4195626"/>
            <a:ext cx="2667361" cy="400111"/>
          </a:xfrm>
        </p:spPr>
        <p:txBody>
          <a:bodyPr>
            <a:normAutofit/>
          </a:bodyPr>
          <a:lstStyle>
            <a:lvl1pPr marL="0" indent="0" algn="ctr">
              <a:buNone/>
              <a:defRPr sz="2000" b="1" i="0">
                <a:solidFill>
                  <a:schemeClr val="accent2"/>
                </a:solidFill>
                <a:latin typeface="Poppins" pitchFamily="2" charset="77"/>
                <a:cs typeface="Poppins" pitchFamily="2" charset="77"/>
              </a:defRPr>
            </a:lvl1pPr>
          </a:lstStyle>
          <a:p>
            <a:pPr lvl="0"/>
            <a:r>
              <a:rPr lang="en-US"/>
              <a:t>Speaker Name</a:t>
            </a:r>
          </a:p>
        </p:txBody>
      </p:sp>
      <p:sp>
        <p:nvSpPr>
          <p:cNvPr id="35" name="Speaker details 3">
            <a:extLst>
              <a:ext uri="{FF2B5EF4-FFF2-40B4-BE49-F238E27FC236}">
                <a16:creationId xmlns:a16="http://schemas.microsoft.com/office/drawing/2014/main" id="{25BE1AC9-0973-AB25-3AF5-9CBFDA2972D9}"/>
              </a:ext>
            </a:extLst>
          </p:cNvPr>
          <p:cNvSpPr>
            <a:spLocks noGrp="1"/>
          </p:cNvSpPr>
          <p:nvPr>
            <p:ph type="body" sz="quarter" idx="22" hasCustomPrompt="1"/>
          </p:nvPr>
        </p:nvSpPr>
        <p:spPr>
          <a:xfrm>
            <a:off x="6139962" y="4647685"/>
            <a:ext cx="2667361" cy="615309"/>
          </a:xfrm>
        </p:spPr>
        <p:txBody>
          <a:bodyPr>
            <a:noAutofit/>
          </a:bodyPr>
          <a:lstStyle>
            <a:lvl1pPr marL="0" indent="0" algn="ctr">
              <a:lnSpc>
                <a:spcPct val="100000"/>
              </a:lnSpc>
              <a:buNone/>
              <a:defRPr sz="1800" b="0" i="0">
                <a:solidFill>
                  <a:schemeClr val="tx1"/>
                </a:solidFill>
                <a:latin typeface="Poppins Light" pitchFamily="2" charset="77"/>
                <a:cs typeface="Poppins Light" pitchFamily="2" charset="77"/>
              </a:defRPr>
            </a:lvl1pPr>
          </a:lstStyle>
          <a:p>
            <a:pPr lvl="0"/>
            <a:r>
              <a:rPr lang="en-US"/>
              <a:t>Speaker Title, Organization </a:t>
            </a:r>
          </a:p>
        </p:txBody>
      </p:sp>
      <p:sp>
        <p:nvSpPr>
          <p:cNvPr id="26" name="Speaker headshot 4" descr="Placeholder for picture">
            <a:extLst>
              <a:ext uri="{FF2B5EF4-FFF2-40B4-BE49-F238E27FC236}">
                <a16:creationId xmlns:a16="http://schemas.microsoft.com/office/drawing/2014/main" id="{61DE9721-51EC-1B04-D1C4-A216947C9F37}"/>
              </a:ext>
            </a:extLst>
          </p:cNvPr>
          <p:cNvSpPr>
            <a:spLocks noGrp="1"/>
          </p:cNvSpPr>
          <p:nvPr>
            <p:ph type="pic" sz="quarter" idx="16"/>
          </p:nvPr>
        </p:nvSpPr>
        <p:spPr>
          <a:xfrm>
            <a:off x="9179177" y="1789398"/>
            <a:ext cx="2079320" cy="2079320"/>
          </a:xfrm>
          <a:custGeom>
            <a:gdLst>
              <a:gd name="connsiteX0" fmla="*/ 1039660 w 2079320"/>
              <a:gd name="connsiteY0" fmla="*/ 0 h 2079320"/>
              <a:gd name="connsiteX1" fmla="*/ 2079320 w 2079320"/>
              <a:gd name="connsiteY1" fmla="*/ 1039660 h 2079320"/>
              <a:gd name="connsiteX2" fmla="*/ 1039660 w 2079320"/>
              <a:gd name="connsiteY2" fmla="*/ 2079320 h 2079320"/>
              <a:gd name="connsiteX3" fmla="*/ 0 w 2079320"/>
              <a:gd name="connsiteY3" fmla="*/ 1039660 h 2079320"/>
              <a:gd name="connsiteX4" fmla="*/ 1039660 w 2079320"/>
              <a:gd name="connsiteY4" fmla="*/ 0 h 207932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0" h="2079320">
                <a:moveTo>
                  <a:pt x="1039660" y="0"/>
                </a:moveTo>
                <a:cubicBezTo>
                  <a:pt x="1613848" y="0"/>
                  <a:pt x="2079320" y="465472"/>
                  <a:pt x="2079320" y="1039660"/>
                </a:cubicBezTo>
                <a:cubicBezTo>
                  <a:pt x="2079320" y="1613848"/>
                  <a:pt x="1613848" y="2079320"/>
                  <a:pt x="1039660" y="2079320"/>
                </a:cubicBezTo>
                <a:cubicBezTo>
                  <a:pt x="465472" y="2079320"/>
                  <a:pt x="0" y="1613848"/>
                  <a:pt x="0" y="1039660"/>
                </a:cubicBezTo>
                <a:cubicBezTo>
                  <a:pt x="0" y="465472"/>
                  <a:pt x="465472" y="0"/>
                  <a:pt x="1039660" y="0"/>
                </a:cubicBezTo>
                <a:close/>
              </a:path>
            </a:pathLst>
          </a:custGeom>
        </p:spPr>
        <p:txBody>
          <a:bodyPr wrap="square">
            <a:noAutofit/>
          </a:bodyPr>
          <a:lstStyle/>
          <a:p>
            <a:endParaRPr lang="en-US"/>
          </a:p>
        </p:txBody>
      </p:sp>
      <p:sp>
        <p:nvSpPr>
          <p:cNvPr id="36" name="Speaker name 4">
            <a:extLst>
              <a:ext uri="{FF2B5EF4-FFF2-40B4-BE49-F238E27FC236}">
                <a16:creationId xmlns:a16="http://schemas.microsoft.com/office/drawing/2014/main" id="{B1261FA0-1F77-3D00-B4E6-72E231B7EEC6}"/>
              </a:ext>
            </a:extLst>
          </p:cNvPr>
          <p:cNvSpPr>
            <a:spLocks noGrp="1"/>
          </p:cNvSpPr>
          <p:nvPr>
            <p:ph type="body" sz="quarter" idx="23" hasCustomPrompt="1"/>
          </p:nvPr>
        </p:nvSpPr>
        <p:spPr>
          <a:xfrm>
            <a:off x="8895249" y="4195626"/>
            <a:ext cx="2667361" cy="400111"/>
          </a:xfrm>
        </p:spPr>
        <p:txBody>
          <a:bodyPr>
            <a:normAutofit/>
          </a:bodyPr>
          <a:lstStyle>
            <a:lvl1pPr marL="0" indent="0" algn="ctr">
              <a:buNone/>
              <a:defRPr sz="2000" b="1" i="0">
                <a:solidFill>
                  <a:schemeClr val="accent2"/>
                </a:solidFill>
                <a:latin typeface="Poppins" pitchFamily="2" charset="77"/>
                <a:cs typeface="Poppins" pitchFamily="2" charset="77"/>
              </a:defRPr>
            </a:lvl1pPr>
          </a:lstStyle>
          <a:p>
            <a:pPr lvl="0"/>
            <a:r>
              <a:rPr lang="en-US"/>
              <a:t>Speaker Name</a:t>
            </a:r>
          </a:p>
        </p:txBody>
      </p:sp>
      <p:sp>
        <p:nvSpPr>
          <p:cNvPr id="37" name="Speaker details 4">
            <a:extLst>
              <a:ext uri="{FF2B5EF4-FFF2-40B4-BE49-F238E27FC236}">
                <a16:creationId xmlns:a16="http://schemas.microsoft.com/office/drawing/2014/main" id="{35868EB6-455E-3C06-75EA-883DE921415F}"/>
              </a:ext>
            </a:extLst>
          </p:cNvPr>
          <p:cNvSpPr>
            <a:spLocks noGrp="1"/>
          </p:cNvSpPr>
          <p:nvPr>
            <p:ph type="body" sz="quarter" idx="24" hasCustomPrompt="1"/>
          </p:nvPr>
        </p:nvSpPr>
        <p:spPr>
          <a:xfrm>
            <a:off x="8895247" y="4647685"/>
            <a:ext cx="2667361" cy="615309"/>
          </a:xfrm>
        </p:spPr>
        <p:txBody>
          <a:bodyPr>
            <a:noAutofit/>
          </a:bodyPr>
          <a:lstStyle>
            <a:lvl1pPr marL="0" indent="0" algn="ctr">
              <a:lnSpc>
                <a:spcPct val="100000"/>
              </a:lnSpc>
              <a:buNone/>
              <a:defRPr sz="1800" b="0" i="0">
                <a:solidFill>
                  <a:schemeClr val="tx1"/>
                </a:solidFill>
                <a:latin typeface="Poppins Light" pitchFamily="2" charset="77"/>
                <a:cs typeface="Poppins Light" pitchFamily="2" charset="77"/>
              </a:defRPr>
            </a:lvl1pPr>
          </a:lstStyle>
          <a:p>
            <a:pPr lvl="0"/>
            <a:r>
              <a:rPr lang="en-US"/>
              <a:t>Speaker Title, Organization </a:t>
            </a:r>
          </a:p>
        </p:txBody>
      </p:sp>
      <p:pic>
        <p:nvPicPr>
          <p:cNvPr id="7" name="DxF logo">
            <a:extLst>
              <a:ext uri="{FF2B5EF4-FFF2-40B4-BE49-F238E27FC236}">
                <a16:creationId xmlns:a16="http://schemas.microsoft.com/office/drawing/2014/main" id="{B08B704D-E04D-D865-6311-5D8B2128F12C}"/>
              </a:ext>
            </a:extLst>
          </p:cNvPr>
          <p:cNvPicPr preferRelativeResize="0"/>
          <p:nvPr userDrawn="1"/>
        </p:nvPicPr>
        <p:blipFill>
          <a:blip r:embed="rId1">
            <a:alphaModFix/>
            <a:extLst>
              <a:ext uri="{28A0092B-C50C-407E-A947-70E740481C1C}">
                <a14:useLocalDpi xmlns:a14="http://schemas.microsoft.com/office/drawing/2010/main"/>
              </a:ext>
            </a:extLst>
          </a:blip>
          <a:stretch>
            <a:fillRect/>
          </a:stretch>
        </p:blipFill>
        <p:spPr>
          <a:xfrm>
            <a:off x="482925" y="6138200"/>
            <a:ext cx="1602202" cy="372400"/>
          </a:xfrm>
          <a:prstGeom prst="rect">
            <a:avLst/>
          </a:prstGeom>
          <a:noFill/>
          <a:ln>
            <a:noFill/>
          </a:ln>
        </p:spPr>
      </p:pic>
      <p:sp>
        <p:nvSpPr>
          <p:cNvPr id="8" name="Page No">
            <a:extLst>
              <a:ext uri="{FF2B5EF4-FFF2-40B4-BE49-F238E27FC236}">
                <a16:creationId xmlns:a16="http://schemas.microsoft.com/office/drawing/2014/main" id="{0EFEB241-06C1-E7F3-4BD6-72BFE2B1A61A}"/>
              </a:ext>
            </a:extLst>
          </p:cNvPr>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Clr>
                <a:srgbClr val="000000"/>
              </a:buClr>
              <a:buSzPts val="1300"/>
              <a:buFont typeface="Arial"/>
              <a:buNone/>
            </a:pPr>
            <a:fld id="{00000000-1234-1234-1234-123412341234}" type="slidenum">
              <a:rPr lang="en-US"/>
              <a:t>0</a:t>
            </a:fld>
            <a:endParaRPr/>
          </a:p>
        </p:txBody>
      </p:sp>
    </p:spTree>
    <p:extLst>
      <p:ext uri="{BB962C8B-B14F-4D97-AF65-F5344CB8AC3E}">
        <p14:creationId xmlns:p14="http://schemas.microsoft.com/office/powerpoint/2010/main" val="3673675167"/>
      </p:ext>
    </p:extLst>
  </p:cSld>
  <p:clrMapOvr>
    <a:masterClrMapping/>
  </p:clrMapOvr>
  <p:transition/>
  <p:timing/>
  <p:hf sldNum="0" hdr="0" dt="0"/>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Bullet Points and Photo">
    <p:spTree>
      <p:nvGrpSpPr>
        <p:cNvPr id="1" name=""/>
        <p:cNvGrpSpPr/>
        <p:nvPr/>
      </p:nvGrpSpPr>
      <p:grpSpPr>
        <a:xfrm>
          <a:off x="0" y="0"/>
          <a:ext cx="0" cy="0"/>
        </a:xfrm>
      </p:grpSpPr>
      <p:sp>
        <p:nvSpPr>
          <p:cNvPr id="6" name="Header 1">
            <a:extLst>
              <a:ext uri="{FF2B5EF4-FFF2-40B4-BE49-F238E27FC236}">
                <a16:creationId xmlns:a16="http://schemas.microsoft.com/office/drawing/2014/main" id="{268C2D35-2814-ADB3-E77C-CECF8B443A67}"/>
              </a:ext>
            </a:extLst>
          </p:cNvPr>
          <p:cNvSpPr>
            <a:spLocks noGrp="1"/>
          </p:cNvSpPr>
          <p:nvPr>
            <p:ph type="title" hasCustomPrompt="1"/>
          </p:nvPr>
        </p:nvSpPr>
        <p:spPr>
          <a:xfrm>
            <a:off x="482925" y="472500"/>
            <a:ext cx="11344530" cy="693337"/>
          </a:xfrm>
        </p:spPr>
        <p:txBody>
          <a:bodyPr/>
          <a:lstStyle/>
          <a:p>
            <a:r>
              <a:rPr lang="en-US"/>
              <a:t>Slide Title</a:t>
            </a:r>
          </a:p>
        </p:txBody>
      </p:sp>
      <p:sp>
        <p:nvSpPr>
          <p:cNvPr id="18" name="Bullet Points">
            <a:extLst>
              <a:ext uri="{FF2B5EF4-FFF2-40B4-BE49-F238E27FC236}">
                <a16:creationId xmlns:a16="http://schemas.microsoft.com/office/drawing/2014/main" id="{E2DE9F4C-638D-22E8-AECF-66B231A80F1F}"/>
              </a:ext>
            </a:extLst>
          </p:cNvPr>
          <p:cNvSpPr>
            <a:spLocks noGrp="1"/>
          </p:cNvSpPr>
          <p:nvPr>
            <p:ph type="body" sz="quarter" idx="13" hasCustomPrompt="1"/>
          </p:nvPr>
        </p:nvSpPr>
        <p:spPr>
          <a:xfrm>
            <a:off x="482600" y="1514648"/>
            <a:ext cx="5003800" cy="4233690"/>
          </a:xfrm>
        </p:spPr>
        <p:txBody>
          <a:bodyPr>
            <a:normAutofit/>
          </a:bodyPr>
          <a:lstStyle>
            <a:lvl1pPr marL="285750" indent="-285750">
              <a:lnSpc>
                <a:spcPct val="100000"/>
              </a:lnSpc>
              <a:spcBef>
                <a:spcPct val="0"/>
              </a:spcBef>
              <a:spcAft>
                <a:spcPts val="1800"/>
              </a:spcAft>
              <a:buFont typeface="Arial" panose="020b0604020202020204" pitchFamily="34" charset="0"/>
              <a:buChar char="•"/>
              <a:defRPr sz="1800" b="0" i="0">
                <a:solidFill>
                  <a:schemeClr val="tx1"/>
                </a:solidFill>
                <a:latin typeface="Poppins Light" pitchFamily="2" charset="77"/>
                <a:cs typeface="Poppins Light" pitchFamily="2" charset="77"/>
              </a:defRPr>
            </a:lvl1pPr>
            <a:lvl2pPr marL="742950" indent="-285750">
              <a:buFont typeface="Arial" panose="020b0604020202020204" pitchFamily="34" charset="0"/>
              <a:buChar char="•"/>
              <a:defRPr sz="2400"/>
            </a:lvl2pPr>
            <a:lvl3pPr marL="914400" indent="0">
              <a:buNone/>
              <a:defRPr sz="2400"/>
            </a:lvl3pPr>
            <a:lvl4pPr marL="1371600" indent="0">
              <a:buNone/>
              <a:defRPr sz="2400"/>
            </a:lvl4pPr>
            <a:lvl5pPr marL="1828800" indent="0">
              <a:buNone/>
              <a:defRPr sz="2400"/>
            </a:lvl5pPr>
          </a:lstStyle>
          <a:p>
            <a:pPr marL="285750" marR="0" lvl="0" indent="-285750" algn="l" defTabSz="914400" rtl="0" eaLnBrk="1" fontAlgn="auto" latinLnBrk="0" hangingPunct="1">
              <a:lnSpc>
                <a:spcPct val="115000"/>
              </a:lnSpc>
              <a:spcBef>
                <a:spcPct val="0"/>
              </a:spcBef>
              <a:spcAft>
                <a:spcPts val="1200"/>
              </a:spcAft>
              <a:buClr>
                <a:schemeClr val="tx2"/>
              </a:buClr>
              <a:buSzPts val="2035"/>
              <a:buFont typeface="Arial" panose="020b0604020202020204" pitchFamily="34" charset="0"/>
              <a:buChar char="•"/>
              <a:defRPr/>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ad minim veniam.</a:t>
            </a:r>
            <a:endParaRPr lang="en-US" sz="2400">
              <a:solidFill>
                <a:schemeClr val="tx2"/>
              </a:solidFill>
              <a:latin typeface="Poppins Medium" pitchFamily="2" charset="77"/>
              <a:cs typeface="Poppins Medium" pitchFamily="2" charset="77"/>
            </a:endParaRPr>
          </a:p>
        </p:txBody>
      </p:sp>
      <p:sp>
        <p:nvSpPr>
          <p:cNvPr id="20" name="Image" descr="Placeholder for picture">
            <a:extLst>
              <a:ext uri="{FF2B5EF4-FFF2-40B4-BE49-F238E27FC236}">
                <a16:creationId xmlns:a16="http://schemas.microsoft.com/office/drawing/2014/main" id="{59C39D30-642F-63DF-CFF4-3C204BF773C6}"/>
              </a:ext>
            </a:extLst>
          </p:cNvPr>
          <p:cNvSpPr>
            <a:spLocks noGrp="1"/>
          </p:cNvSpPr>
          <p:nvPr>
            <p:ph type="pic" sz="quarter" idx="14"/>
          </p:nvPr>
        </p:nvSpPr>
        <p:spPr>
          <a:xfrm>
            <a:off x="6154738" y="1314450"/>
            <a:ext cx="5554662" cy="4598988"/>
          </a:xfrm>
        </p:spPr>
        <p:txBody>
          <a:bodyPr/>
          <a:lstStyle/>
          <a:p>
            <a:endParaRPr lang="en-US"/>
          </a:p>
        </p:txBody>
      </p:sp>
      <p:pic>
        <p:nvPicPr>
          <p:cNvPr id="7" name="DxF Logo">
            <a:extLst>
              <a:ext uri="{FF2B5EF4-FFF2-40B4-BE49-F238E27FC236}">
                <a16:creationId xmlns:a16="http://schemas.microsoft.com/office/drawing/2014/main" id="{B08B704D-E04D-D865-6311-5D8B2128F12C}"/>
              </a:ext>
            </a:extLst>
          </p:cNvPr>
          <p:cNvPicPr preferRelativeResize="0"/>
          <p:nvPr userDrawn="1"/>
        </p:nvPicPr>
        <p:blipFill>
          <a:blip r:embed="rId1">
            <a:alphaModFix/>
            <a:extLst>
              <a:ext uri="{28A0092B-C50C-407E-A947-70E740481C1C}">
                <a14:useLocalDpi xmlns:a14="http://schemas.microsoft.com/office/drawing/2010/main"/>
              </a:ext>
            </a:extLst>
          </a:blip>
          <a:stretch>
            <a:fillRect/>
          </a:stretch>
        </p:blipFill>
        <p:spPr>
          <a:xfrm>
            <a:off x="482925" y="6138200"/>
            <a:ext cx="1602202" cy="372400"/>
          </a:xfrm>
          <a:prstGeom prst="rect">
            <a:avLst/>
          </a:prstGeom>
          <a:noFill/>
          <a:ln>
            <a:noFill/>
          </a:ln>
        </p:spPr>
      </p:pic>
      <p:sp>
        <p:nvSpPr>
          <p:cNvPr id="8" name="Page No">
            <a:extLst>
              <a:ext uri="{FF2B5EF4-FFF2-40B4-BE49-F238E27FC236}">
                <a16:creationId xmlns:a16="http://schemas.microsoft.com/office/drawing/2014/main" id="{0EFEB241-06C1-E7F3-4BD6-72BFE2B1A61A}"/>
              </a:ext>
            </a:extLst>
          </p:cNvPr>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Clr>
                <a:srgbClr val="000000"/>
              </a:buClr>
              <a:buSzPts val="1300"/>
              <a:buFont typeface="Arial"/>
              <a:buNone/>
            </a:pPr>
            <a:fld id="{00000000-1234-1234-1234-123412341234}" type="slidenum">
              <a:rPr lang="en-US"/>
              <a:t>0</a:t>
            </a:fld>
            <a:endParaRPr/>
          </a:p>
        </p:txBody>
      </p:sp>
    </p:spTree>
    <p:extLst>
      <p:ext uri="{BB962C8B-B14F-4D97-AF65-F5344CB8AC3E}">
        <p14:creationId xmlns:p14="http://schemas.microsoft.com/office/powerpoint/2010/main" val="787012400"/>
      </p:ext>
    </p:extLst>
  </p:cSld>
  <p:clrMapOvr>
    <a:masterClrMapping/>
  </p:clrMapOvr>
  <p:transition/>
  <p:timing/>
  <p:hf sldNum="0"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nd Bullet Points">
    <p:spTree>
      <p:nvGrpSpPr>
        <p:cNvPr id="1" name=""/>
        <p:cNvGrpSpPr/>
        <p:nvPr/>
      </p:nvGrpSpPr>
      <p:grpSpPr>
        <a:xfrm>
          <a:off x="0" y="0"/>
          <a:ext cx="0" cy="0"/>
        </a:xfrm>
      </p:grpSpPr>
      <p:sp>
        <p:nvSpPr>
          <p:cNvPr id="17" name="Header 1">
            <a:extLst>
              <a:ext uri="{FF2B5EF4-FFF2-40B4-BE49-F238E27FC236}">
                <a16:creationId xmlns:a16="http://schemas.microsoft.com/office/drawing/2014/main" id="{BDAA26DC-A0B3-4B7A-9055-AFD026749ED7}"/>
              </a:ext>
            </a:extLst>
          </p:cNvPr>
          <p:cNvSpPr>
            <a:spLocks noGrp="1"/>
          </p:cNvSpPr>
          <p:nvPr>
            <p:ph type="title" hasCustomPrompt="1"/>
          </p:nvPr>
        </p:nvSpPr>
        <p:spPr>
          <a:xfrm>
            <a:off x="482925" y="472500"/>
            <a:ext cx="11344530" cy="1023792"/>
          </a:xfrm>
        </p:spPr>
        <p:txBody>
          <a:bodyPr/>
          <a:lstStyle/>
          <a:p>
            <a:r>
              <a:rPr lang="en-US"/>
              <a:t>Slide Title</a:t>
            </a:r>
          </a:p>
        </p:txBody>
      </p:sp>
      <p:sp>
        <p:nvSpPr>
          <p:cNvPr id="10" name="Bullet points">
            <a:extLst>
              <a:ext uri="{FF2B5EF4-FFF2-40B4-BE49-F238E27FC236}">
                <a16:creationId xmlns:a16="http://schemas.microsoft.com/office/drawing/2014/main" id="{1C061F07-6BB8-4BC7-8C7D-8273A602CE3A}"/>
              </a:ext>
            </a:extLst>
          </p:cNvPr>
          <p:cNvSpPr>
            <a:spLocks noGrp="1"/>
          </p:cNvSpPr>
          <p:nvPr>
            <p:ph type="body" sz="quarter" idx="13" hasCustomPrompt="1"/>
          </p:nvPr>
        </p:nvSpPr>
        <p:spPr>
          <a:xfrm>
            <a:off x="482600" y="1514648"/>
            <a:ext cx="11344530" cy="4233690"/>
          </a:xfrm>
        </p:spPr>
        <p:txBody>
          <a:bodyPr>
            <a:normAutofit/>
          </a:bodyPr>
          <a:lstStyle>
            <a:lvl1pPr marL="285750" indent="-285750">
              <a:lnSpc>
                <a:spcPct val="100000"/>
              </a:lnSpc>
              <a:spcBef>
                <a:spcPct val="0"/>
              </a:spcBef>
              <a:spcAft>
                <a:spcPts val="1800"/>
              </a:spcAft>
              <a:buFont typeface="Arial" panose="020b0604020202020204" pitchFamily="34" charset="0"/>
              <a:buChar char="•"/>
              <a:defRPr sz="1800" b="0" i="0">
                <a:latin typeface="Poppins Light" pitchFamily="2" charset="77"/>
                <a:cs typeface="Poppins Light" pitchFamily="2" charset="77"/>
              </a:defRPr>
            </a:lvl1pPr>
            <a:lvl2pPr marL="742950" indent="-285750">
              <a:buFont typeface="Arial" panose="020b0604020202020204" pitchFamily="34" charset="0"/>
              <a:buChar char="•"/>
              <a:defRPr sz="2400" b="0" i="0"/>
            </a:lvl2pPr>
            <a:lvl3pPr marL="914400" indent="0">
              <a:buNone/>
              <a:defRPr sz="2400"/>
            </a:lvl3pPr>
            <a:lvl4pPr marL="1371600" indent="0">
              <a:buNone/>
              <a:defRPr sz="2400"/>
            </a:lvl4pPr>
            <a:lvl5pPr marL="1828800" indent="0">
              <a:buNone/>
              <a:defRPr sz="2400"/>
            </a:lvl5pPr>
          </a:lstStyle>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Ut enim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Ut enim ad minim veniam.</a:t>
            </a:r>
          </a:p>
          <a:p>
            <a:pPr lvl="1">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a:t>
            </a:r>
            <a:r>
              <a:rPr lang="en-US" sz="1800" b="1">
                <a:solidFill>
                  <a:schemeClr val="tx2"/>
                </a:solidFill>
                <a:ea typeface="Poppins Light"/>
                <a:sym typeface="Poppins Light"/>
              </a:rPr>
              <a:t>sed do eiusmod tempor incididunt ut labore et dolore magna aliqua. Ut enim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Ut enim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a:t>
            </a:r>
          </a:p>
          <a:p>
            <a:endParaRPr lang="en-US" sz="2400">
              <a:solidFill>
                <a:schemeClr val="tx2"/>
              </a:solidFill>
              <a:latin typeface="Poppins Medium" pitchFamily="2" charset="77"/>
              <a:cs typeface="Poppins Medium" pitchFamily="2" charset="77"/>
            </a:endParaRPr>
          </a:p>
        </p:txBody>
      </p:sp>
      <p:pic>
        <p:nvPicPr>
          <p:cNvPr id="7" name="DxF Logo">
            <a:extLst>
              <a:ext uri="{FF2B5EF4-FFF2-40B4-BE49-F238E27FC236}">
                <a16:creationId xmlns:a16="http://schemas.microsoft.com/office/drawing/2014/main" id="{B08B704D-E04D-D865-6311-5D8B2128F12C}"/>
              </a:ext>
            </a:extLst>
          </p:cNvPr>
          <p:cNvPicPr preferRelativeResize="0"/>
          <p:nvPr userDrawn="1"/>
        </p:nvPicPr>
        <p:blipFill>
          <a:blip r:embed="rId1">
            <a:alphaModFix/>
            <a:extLst>
              <a:ext uri="{28A0092B-C50C-407E-A947-70E740481C1C}">
                <a14:useLocalDpi xmlns:a14="http://schemas.microsoft.com/office/drawing/2010/main"/>
              </a:ext>
            </a:extLst>
          </a:blip>
          <a:stretch>
            <a:fillRect/>
          </a:stretch>
        </p:blipFill>
        <p:spPr>
          <a:xfrm>
            <a:off x="482925" y="6138200"/>
            <a:ext cx="1602202" cy="372400"/>
          </a:xfrm>
          <a:prstGeom prst="rect">
            <a:avLst/>
          </a:prstGeom>
          <a:noFill/>
          <a:ln>
            <a:noFill/>
          </a:ln>
        </p:spPr>
      </p:pic>
      <p:sp>
        <p:nvSpPr>
          <p:cNvPr id="8" name="Page No">
            <a:extLst>
              <a:ext uri="{FF2B5EF4-FFF2-40B4-BE49-F238E27FC236}">
                <a16:creationId xmlns:a16="http://schemas.microsoft.com/office/drawing/2014/main" id="{0EFEB241-06C1-E7F3-4BD6-72BFE2B1A61A}"/>
              </a:ext>
            </a:extLst>
          </p:cNvPr>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Clr>
                <a:srgbClr val="000000"/>
              </a:buClr>
              <a:buSzPts val="1300"/>
              <a:buFont typeface="Arial"/>
              <a:buNone/>
            </a:pPr>
            <a:fld id="{00000000-1234-1234-1234-123412341234}" type="slidenum">
              <a:rPr lang="en-US"/>
              <a:t>0</a:t>
            </a:fld>
            <a:endParaRPr/>
          </a:p>
        </p:txBody>
      </p:sp>
    </p:spTree>
    <p:extLst>
      <p:ext uri="{BB962C8B-B14F-4D97-AF65-F5344CB8AC3E}">
        <p14:creationId xmlns:p14="http://schemas.microsoft.com/office/powerpoint/2010/main" val="278109244"/>
      </p:ext>
    </p:extLst>
  </p:cSld>
  <p:clrMapOvr>
    <a:masterClrMapping/>
  </p:clrMapOvr>
  <p:transition/>
  <p:timing/>
  <p:hf sldNum="0" hdr="0" dt="0"/>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nd Bullet Points">
    <p:spTree>
      <p:nvGrpSpPr>
        <p:cNvPr id="1" name=""/>
        <p:cNvGrpSpPr/>
        <p:nvPr/>
      </p:nvGrpSpPr>
      <p:grpSpPr>
        <a:xfrm>
          <a:off x="0" y="0"/>
          <a:ext cx="0" cy="0"/>
        </a:xfrm>
      </p:grpSpPr>
      <p:sp>
        <p:nvSpPr>
          <p:cNvPr id="17" name="Header 1">
            <a:extLst>
              <a:ext uri="{FF2B5EF4-FFF2-40B4-BE49-F238E27FC236}">
                <a16:creationId xmlns:a16="http://schemas.microsoft.com/office/drawing/2014/main" id="{BDAA26DC-A0B3-4B7A-9055-AFD026749ED7}"/>
              </a:ext>
            </a:extLst>
          </p:cNvPr>
          <p:cNvSpPr>
            <a:spLocks noGrp="1"/>
          </p:cNvSpPr>
          <p:nvPr>
            <p:ph type="title" hasCustomPrompt="1"/>
          </p:nvPr>
        </p:nvSpPr>
        <p:spPr>
          <a:xfrm>
            <a:off x="482925" y="472500"/>
            <a:ext cx="11344530" cy="1023792"/>
          </a:xfrm>
        </p:spPr>
        <p:txBody>
          <a:bodyPr/>
          <a:lstStyle/>
          <a:p>
            <a:r>
              <a:rPr lang="en-US"/>
              <a:t>Slide Title</a:t>
            </a:r>
          </a:p>
        </p:txBody>
      </p:sp>
      <p:sp>
        <p:nvSpPr>
          <p:cNvPr id="10" name="Bullet points">
            <a:extLst>
              <a:ext uri="{FF2B5EF4-FFF2-40B4-BE49-F238E27FC236}">
                <a16:creationId xmlns:a16="http://schemas.microsoft.com/office/drawing/2014/main" id="{1C061F07-6BB8-4BC7-8C7D-8273A602CE3A}"/>
              </a:ext>
            </a:extLst>
          </p:cNvPr>
          <p:cNvSpPr>
            <a:spLocks noGrp="1"/>
          </p:cNvSpPr>
          <p:nvPr>
            <p:ph type="body" sz="quarter" idx="13" hasCustomPrompt="1"/>
          </p:nvPr>
        </p:nvSpPr>
        <p:spPr>
          <a:xfrm>
            <a:off x="482600" y="1514648"/>
            <a:ext cx="11344530" cy="4233690"/>
          </a:xfrm>
        </p:spPr>
        <p:txBody>
          <a:bodyPr>
            <a:normAutofit/>
          </a:bodyPr>
          <a:lstStyle>
            <a:lvl1pPr marL="285750" indent="-285750">
              <a:lnSpc>
                <a:spcPct val="100000"/>
              </a:lnSpc>
              <a:spcBef>
                <a:spcPct val="0"/>
              </a:spcBef>
              <a:spcAft>
                <a:spcPts val="1800"/>
              </a:spcAft>
              <a:buFont typeface="Arial" panose="020b0604020202020204" pitchFamily="34" charset="0"/>
              <a:buChar char="•"/>
              <a:defRPr sz="1800" b="0" i="0">
                <a:latin typeface="Poppins Light" pitchFamily="2" charset="77"/>
                <a:cs typeface="Poppins Light" pitchFamily="2" charset="77"/>
              </a:defRPr>
            </a:lvl1pPr>
            <a:lvl2pPr marL="742950" indent="-285750">
              <a:buFont typeface="Arial" panose="020b0604020202020204" pitchFamily="34" charset="0"/>
              <a:buChar char="•"/>
              <a:defRPr sz="2400" b="0" i="0"/>
            </a:lvl2pPr>
            <a:lvl3pPr marL="914400" indent="0">
              <a:buNone/>
              <a:defRPr sz="2400"/>
            </a:lvl3pPr>
            <a:lvl4pPr marL="1371600" indent="0">
              <a:buNone/>
              <a:defRPr sz="2400"/>
            </a:lvl4pPr>
            <a:lvl5pPr marL="1828800" indent="0">
              <a:buNone/>
              <a:defRPr sz="2400"/>
            </a:lvl5pPr>
          </a:lstStyle>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Ut enim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Ut enim ad minim veniam.</a:t>
            </a:r>
          </a:p>
          <a:p>
            <a:pPr lvl="1">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a:t>
            </a:r>
            <a:r>
              <a:rPr lang="en-US" sz="1800" b="1">
                <a:solidFill>
                  <a:schemeClr val="tx2"/>
                </a:solidFill>
                <a:ea typeface="Poppins Light"/>
                <a:sym typeface="Poppins Light"/>
              </a:rPr>
              <a:t>sed do eiusmod tempor incididunt ut labore et dolore magna aliqua. Ut enim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 sed do eiusmod tempor incididunt ut labore et dolore magna aliqua. Ut enim ad minim veniam.</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Bullet point. Lorem ipsum dolor sit amet, consectetur adipiscing elit.</a:t>
            </a:r>
          </a:p>
          <a:p>
            <a:endParaRPr lang="en-US" sz="2400">
              <a:solidFill>
                <a:schemeClr val="tx2"/>
              </a:solidFill>
              <a:latin typeface="Poppins Medium" pitchFamily="2" charset="77"/>
              <a:cs typeface="Poppins Medium" pitchFamily="2" charset="77"/>
            </a:endParaRPr>
          </a:p>
        </p:txBody>
      </p:sp>
      <p:pic>
        <p:nvPicPr>
          <p:cNvPr id="7" name="DxF Logo">
            <a:extLst>
              <a:ext uri="{FF2B5EF4-FFF2-40B4-BE49-F238E27FC236}">
                <a16:creationId xmlns:a16="http://schemas.microsoft.com/office/drawing/2014/main" id="{B08B704D-E04D-D865-6311-5D8B2128F12C}"/>
              </a:ext>
            </a:extLst>
          </p:cNvPr>
          <p:cNvPicPr preferRelativeResize="0"/>
          <p:nvPr userDrawn="1"/>
        </p:nvPicPr>
        <p:blipFill>
          <a:blip r:embed="rId1">
            <a:alphaModFix/>
          </a:blip>
          <a:stretch>
            <a:fillRect/>
          </a:stretch>
        </p:blipFill>
        <p:spPr>
          <a:xfrm>
            <a:off x="482925" y="6138200"/>
            <a:ext cx="1602202" cy="372400"/>
          </a:xfrm>
          <a:prstGeom prst="rect">
            <a:avLst/>
          </a:prstGeom>
          <a:noFill/>
          <a:ln>
            <a:noFill/>
          </a:ln>
        </p:spPr>
      </p:pic>
      <p:sp>
        <p:nvSpPr>
          <p:cNvPr id="8" name="Page No">
            <a:extLst>
              <a:ext uri="{FF2B5EF4-FFF2-40B4-BE49-F238E27FC236}">
                <a16:creationId xmlns:a16="http://schemas.microsoft.com/office/drawing/2014/main" id="{0EFEB241-06C1-E7F3-4BD6-72BFE2B1A61A}"/>
              </a:ext>
            </a:extLst>
          </p:cNvPr>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Clr>
                <a:srgbClr val="000000"/>
              </a:buClr>
              <a:buSzPts val="1300"/>
              <a:buFont typeface="Arial"/>
              <a:buNone/>
            </a:pPr>
            <a:fld id="{00000000-1234-1234-1234-123412341234}" type="slidenum">
              <a:rPr lang="en-US"/>
              <a:t>0</a:t>
            </a:fld>
            <a:endParaRPr/>
          </a:p>
        </p:txBody>
      </p:sp>
    </p:spTree>
    <p:extLst>
      <p:ext uri="{BB962C8B-B14F-4D97-AF65-F5344CB8AC3E}">
        <p14:creationId xmlns:p14="http://schemas.microsoft.com/office/powerpoint/2010/main" val="3359902984"/>
      </p:ext>
    </p:extLst>
  </p:cSld>
  <p:clrMapOvr>
    <a:masterClrMapping/>
  </p:clrMapOvr>
  <p:transition/>
  <p:timing/>
  <p:hf sldNum="0" hdr="0" dt="0"/>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Dk Blue Banner">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399826" y="1207547"/>
            <a:ext cx="11392348" cy="806824"/>
          </a:xfrm>
          <a:solidFill>
            <a:schemeClr val="accent1"/>
          </a:solidFill>
        </p:spPr>
        <p:txBody>
          <a:bodyPr bIns="0" anchor="ctr" anchorCtr="0">
            <a:normAutofit/>
          </a:bodyPr>
          <a:lstStyle>
            <a:lvl1pPr marL="0" indent="0" algn="ctr">
              <a:buNone/>
              <a:defRPr b="1">
                <a:solidFill>
                  <a:schemeClr val="bg1"/>
                </a:solidFill>
              </a:defRPr>
            </a:lvl1pPr>
            <a:lvl2pPr marL="252163" indent="0" algn="ctr">
              <a:buNone/>
              <a:defRPr b="1">
                <a:solidFill>
                  <a:schemeClr val="bg1"/>
                </a:solidFill>
              </a:defRPr>
            </a:lvl2pPr>
            <a:lvl3pPr marL="504327" indent="0" algn="ctr">
              <a:buNone/>
              <a:defRPr b="1">
                <a:solidFill>
                  <a:schemeClr val="bg1"/>
                </a:solidFill>
              </a:defRPr>
            </a:lvl3pPr>
            <a:lvl4pPr marL="706058" indent="0" algn="ctr">
              <a:buNone/>
              <a:defRPr b="1">
                <a:solidFill>
                  <a:schemeClr val="bg1"/>
                </a:solidFill>
              </a:defRPr>
            </a:lvl4pPr>
            <a:lvl5pPr marL="958222"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399826" y="2014372"/>
            <a:ext cx="11392348" cy="4036806"/>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399826" y="5781359"/>
            <a:ext cx="11392348" cy="269817"/>
          </a:xfrm>
          <a:solidFill>
            <a:schemeClr val="accent6"/>
          </a:solidFill>
        </p:spPr>
        <p:txBody>
          <a:bodyPr tIns="54864" anchor="b" anchorCtr="0">
            <a:spAutoFit/>
          </a:bodyPr>
          <a:lstStyle>
            <a:lvl1pPr marL="0" indent="0">
              <a:spcBef>
                <a:spcPts val="265"/>
              </a:spcBef>
              <a:spcAft>
                <a:spcPct val="0"/>
              </a:spcAft>
              <a:buNone/>
              <a:defRPr sz="1059" i="0"/>
            </a:lvl1pPr>
          </a:lstStyle>
          <a:p>
            <a:pPr lvl="0"/>
            <a:r>
              <a:rPr lang="en-US"/>
              <a:t>Source:</a:t>
            </a:r>
          </a:p>
        </p:txBody>
      </p:sp>
      <p:sp>
        <p:nvSpPr>
          <p:cNvPr id="4" name="Rectangle 33">
            <a:extLst>
              <a:ext uri="{FF2B5EF4-FFF2-40B4-BE49-F238E27FC236}">
                <a16:creationId xmlns:a16="http://schemas.microsoft.com/office/drawing/2014/main" id="{C89F2F79-85C6-0210-0BD8-5E18BA21580E}"/>
              </a:ext>
            </a:extLst>
          </p:cNvPr>
          <p:cNvSpPr>
            <a:spLocks noGrp="1" noChangeArrowheads="1"/>
          </p:cNvSpPr>
          <p:nvPr>
            <p:ph type="ftr" sz="quarter" idx="3"/>
          </p:nvPr>
        </p:nvSpPr>
        <p:spPr bwMode="auto">
          <a:xfrm>
            <a:off x="399827" y="6378528"/>
            <a:ext cx="7233267" cy="24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lvl1pPr>
              <a:lnSpc>
                <a:spcPct val="80000"/>
              </a:lnSpc>
              <a:spcBef>
                <a:spcPct val="10000"/>
              </a:spcBef>
              <a:spcAft>
                <a:spcPct val="10000"/>
              </a:spcAft>
              <a:defRPr sz="1059">
                <a:solidFill>
                  <a:schemeClr val="tx1"/>
                </a:solidFill>
                <a:latin typeface="+mn-lt"/>
                <a:ea typeface="ＭＳ Ｐゴシック" pitchFamily="1" charset="-128"/>
              </a:defRPr>
            </a:lvl1pPr>
          </a:lstStyle>
          <a:p>
            <a:r>
              <a:rPr lang="en-US" altLang="en-US"/>
              <a:t>alifornia’s Health and Human Services Data Exchange Framework (DxF) </a:t>
            </a:r>
          </a:p>
        </p:txBody>
      </p:sp>
    </p:spTree>
    <p:extLst>
      <p:ext uri="{BB962C8B-B14F-4D97-AF65-F5344CB8AC3E}">
        <p14:creationId xmlns:p14="http://schemas.microsoft.com/office/powerpoint/2010/main" val="1406488437"/>
      </p:ext>
    </p:extLst>
  </p:cSld>
  <p:clrMapOvr>
    <a:masterClrMapping/>
  </p:clrMapOvr>
  <p:transition/>
  <p:timing/>
  <p:hf sldNum="0"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Bullet Points and Photo">
  <p:cSld name="1_Title, Bullet Points and Photo">
    <p:spTree>
      <p:nvGrpSpPr>
        <p:cNvPr id="1" name="Shape 312"/>
        <p:cNvGrpSpPr/>
        <p:nvPr/>
      </p:nvGrpSpPr>
      <p:grpSpPr>
        <a:xfrm>
          <a:off x="0" y="0"/>
          <a:ext cx="0" cy="0"/>
        </a:xfrm>
      </p:grpSpPr>
      <p:sp>
        <p:nvSpPr>
          <p:cNvPr id="313" name="Google Shape;313;g30e0ae2d101_0_161"/>
          <p:cNvSpPr txBox="1">
            <a:spLocks noGrp="1"/>
          </p:cNvSpPr>
          <p:nvPr>
            <p:ph type="title"/>
          </p:nvPr>
        </p:nvSpPr>
        <p:spPr>
          <a:xfrm>
            <a:off x="482925" y="472500"/>
            <a:ext cx="11344500" cy="693300"/>
          </a:xfrm>
          <a:prstGeom prst="rect">
            <a:avLst/>
          </a:prstGeom>
          <a:noFill/>
          <a:ln>
            <a:noFill/>
          </a:ln>
        </p:spPr>
        <p:txBody>
          <a:bodyPr spcFirstLastPara="1" wrap="square" lIns="91425" tIns="45700" rIns="91425" bIns="45700" anchor="t" anchorCtr="0">
            <a:normAutofit/>
          </a:bodyPr>
          <a:lstStyle>
            <a:lvl1pPr lvl="0" algn="l">
              <a:lnSpc>
                <a:spcPct val="90000"/>
              </a:lnSpc>
              <a:spcBef>
                <a:spcPct val="0"/>
              </a:spcBef>
              <a:spcAft>
                <a:spcPct val="0"/>
              </a:spcAft>
              <a:buClr>
                <a:schemeClr val="dk2"/>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14" name="Google Shape;314;g30e0ae2d101_0_161"/>
          <p:cNvSpPr txBox="1">
            <a:spLocks noGrp="1"/>
          </p:cNvSpPr>
          <p:nvPr>
            <p:ph type="body" idx="1"/>
          </p:nvPr>
        </p:nvSpPr>
        <p:spPr>
          <a:xfrm>
            <a:off x="482600" y="1514648"/>
            <a:ext cx="5003700" cy="4233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ct val="0"/>
              </a:spcBef>
              <a:spcAft>
                <a:spcPct val="0"/>
              </a:spcAft>
              <a:buClr>
                <a:schemeClr val="dk1"/>
              </a:buClr>
              <a:buSzPts val="1800"/>
              <a:buFont typeface="Arial"/>
              <a:buChar char="•"/>
              <a:defRPr sz="1800" b="0" i="0">
                <a:solidFill>
                  <a:schemeClr val="dk1"/>
                </a:solidFill>
                <a:latin typeface="Poppins Light"/>
                <a:ea typeface="Poppins Light"/>
                <a:cs typeface="Poppins Light"/>
                <a:sym typeface="Poppins Light"/>
              </a:defRPr>
            </a:lvl1pPr>
            <a:lvl2pPr marL="914400" lvl="1" indent="-381000" algn="l">
              <a:lnSpc>
                <a:spcPct val="90000"/>
              </a:lnSpc>
              <a:spcBef>
                <a:spcPts val="1800"/>
              </a:spcBef>
              <a:spcAft>
                <a:spcPct val="0"/>
              </a:spcAft>
              <a:buClr>
                <a:schemeClr val="dk1"/>
              </a:buClr>
              <a:buSzPts val="2400"/>
              <a:buFont typeface="Arial"/>
              <a:buChar char="•"/>
              <a:defRPr sz="2400"/>
            </a:lvl2pPr>
            <a:lvl3pPr marL="1371600" lvl="2" indent="-228600" algn="l">
              <a:lnSpc>
                <a:spcPct val="90000"/>
              </a:lnSpc>
              <a:spcBef>
                <a:spcPts val="500"/>
              </a:spcBef>
              <a:spcAft>
                <a:spcPct val="0"/>
              </a:spcAft>
              <a:buClr>
                <a:schemeClr val="dk1"/>
              </a:buClr>
              <a:buSzPts val="2400"/>
              <a:buNone/>
              <a:defRPr sz="2400"/>
            </a:lvl3pPr>
            <a:lvl4pPr marL="1828800" lvl="3" indent="-228600" algn="l">
              <a:lnSpc>
                <a:spcPct val="90000"/>
              </a:lnSpc>
              <a:spcBef>
                <a:spcPts val="500"/>
              </a:spcBef>
              <a:spcAft>
                <a:spcPct val="0"/>
              </a:spcAft>
              <a:buClr>
                <a:schemeClr val="dk1"/>
              </a:buClr>
              <a:buSzPts val="2400"/>
              <a:buNone/>
              <a:defRPr sz="2400"/>
            </a:lvl4pPr>
            <a:lvl5pPr marL="2286000" lvl="4" indent="-228600" algn="l">
              <a:lnSpc>
                <a:spcPct val="90000"/>
              </a:lnSpc>
              <a:spcBef>
                <a:spcPts val="500"/>
              </a:spcBef>
              <a:spcAft>
                <a:spcPct val="0"/>
              </a:spcAft>
              <a:buClr>
                <a:schemeClr val="dk2"/>
              </a:buClr>
              <a:buSzPts val="2400"/>
              <a:buNone/>
              <a:defRPr sz="2400"/>
            </a:lvl5pPr>
            <a:lvl6pPr marL="2743200" lvl="5" indent="-228600" algn="l">
              <a:lnSpc>
                <a:spcPct val="90000"/>
              </a:lnSpc>
              <a:spcBef>
                <a:spcPts val="500"/>
              </a:spcBef>
              <a:spcAft>
                <a:spcPct val="0"/>
              </a:spcAft>
              <a:buClr>
                <a:schemeClr val="accent2"/>
              </a:buClr>
              <a:buSzPts val="1800"/>
              <a:buNone/>
              <a:defRPr/>
            </a:lvl6pPr>
            <a:lvl7pPr marL="3200400" lvl="6" indent="-228600" algn="l">
              <a:lnSpc>
                <a:spcPct val="90000"/>
              </a:lnSpc>
              <a:spcBef>
                <a:spcPts val="500"/>
              </a:spcBef>
              <a:spcAft>
                <a:spcPct val="0"/>
              </a:spcAft>
              <a:buClr>
                <a:schemeClr val="dk2"/>
              </a:buClr>
              <a:buSzPts val="1800"/>
              <a:buNone/>
              <a:defRPr/>
            </a:lvl7pPr>
            <a:lvl8pPr marL="3657600" lvl="7" indent="-342900" algn="l">
              <a:lnSpc>
                <a:spcPct val="90000"/>
              </a:lnSpc>
              <a:spcBef>
                <a:spcPts val="500"/>
              </a:spcBef>
              <a:spcAft>
                <a:spcPct val="0"/>
              </a:spcAft>
              <a:buClr>
                <a:schemeClr val="dk2"/>
              </a:buClr>
              <a:buSzPts val="1800"/>
              <a:buChar char="•"/>
              <a:defRPr/>
            </a:lvl8pPr>
            <a:lvl9pPr marL="4114800" lvl="8" indent="-342900" algn="l">
              <a:lnSpc>
                <a:spcPct val="90000"/>
              </a:lnSpc>
              <a:spcBef>
                <a:spcPts val="500"/>
              </a:spcBef>
              <a:spcAft>
                <a:spcPct val="0"/>
              </a:spcAft>
              <a:buClr>
                <a:schemeClr val="dk2"/>
              </a:buClr>
              <a:buSzPts val="1800"/>
              <a:buChar char="•"/>
              <a:defRPr/>
            </a:lvl9pPr>
          </a:lstStyle>
          <a:p>
            <a:endParaRPr/>
          </a:p>
        </p:txBody>
      </p:sp>
      <p:sp>
        <p:nvSpPr>
          <p:cNvPr id="315" name="Google Shape;315;g30e0ae2d101_0_161" descr="Placeholder for picture"/>
          <p:cNvSpPr>
            <a:spLocks noGrp="1"/>
          </p:cNvSpPr>
          <p:nvPr>
            <p:ph type="pic" idx="2"/>
          </p:nvPr>
        </p:nvSpPr>
        <p:spPr>
          <a:xfrm>
            <a:off x="6154738" y="1314450"/>
            <a:ext cx="5554800" cy="4599000"/>
          </a:xfrm>
          <a:prstGeom prst="rect">
            <a:avLst/>
          </a:prstGeom>
          <a:noFill/>
          <a:ln>
            <a:noFill/>
          </a:ln>
        </p:spPr>
        <p:txBody>
          <a:bodyPr/>
          <a:lstStyle/>
          <a:p>
            <a:endParaRPr lang="en-US"/>
          </a:p>
        </p:txBody>
      </p:sp>
      <p:pic>
        <p:nvPicPr>
          <p:cNvPr id="316" name="Google Shape;316;g30e0ae2d101_0_161"/>
          <p:cNvPicPr preferRelativeResize="0"/>
          <p:nvPr/>
        </p:nvPicPr>
        <p:blipFill>
          <a:blip r:embed="rId1">
            <a:alphaModFix/>
          </a:blip>
          <a:stretch>
            <a:fillRect/>
          </a:stretch>
        </p:blipFill>
        <p:spPr>
          <a:xfrm>
            <a:off x="482925" y="6138200"/>
            <a:ext cx="1602202" cy="372400"/>
          </a:xfrm>
          <a:prstGeom prst="rect">
            <a:avLst/>
          </a:prstGeom>
          <a:noFill/>
          <a:ln>
            <a:noFill/>
          </a:ln>
        </p:spPr>
      </p:pic>
      <p:sp>
        <p:nvSpPr>
          <p:cNvPr id="317" name="Google Shape;317;g30e0ae2d101_0_161"/>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1pPr>
            <a:lvl2pPr marL="0" marR="0" lvl="1"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2pPr>
            <a:lvl3pPr marL="0" marR="0" lvl="2"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3pPr>
            <a:lvl4pPr marL="0" marR="0" lvl="3"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4pPr>
            <a:lvl5pPr marL="0" marR="0" lvl="4"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5pPr>
            <a:lvl6pPr marL="0" marR="0" lvl="5"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6pPr>
            <a:lvl7pPr marL="0" marR="0" lvl="6"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7pPr>
            <a:lvl8pPr marL="0" marR="0" lvl="7"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8pPr>
            <a:lvl9pPr marL="0" marR="0" lvl="8" indent="0" algn="r">
              <a:lnSpc>
                <a:spcPct val="100000"/>
              </a:lnSpc>
              <a:spcBef>
                <a:spcPct val="0"/>
              </a:spcBef>
              <a:spcAft>
                <a:spcPct val="0"/>
              </a:spcAft>
              <a:buClr>
                <a:srgbClr val="000000"/>
              </a:buClr>
              <a:buSzPts val="13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ct val="0"/>
              </a:spcBef>
              <a:spcAft>
                <a:spcPct val="0"/>
              </a:spcAft>
              <a:buNone/>
            </a:pPr>
            <a:fld id="{00000000-1234-1234-1234-123412341234}" type="slidenum">
              <a:rPr lang="en-US"/>
              <a:t>0</a:t>
            </a:fld>
            <a:endParaRPr/>
          </a:p>
        </p:txBody>
      </p:sp>
    </p:spTree>
    <p:extLst>
      <p:ext uri="{BB962C8B-B14F-4D97-AF65-F5344CB8AC3E}">
        <p14:creationId xmlns:p14="http://schemas.microsoft.com/office/powerpoint/2010/main" val="1066075501"/>
      </p:ext>
    </p:extLst>
  </p:cSld>
  <p:clrMapOvr>
    <a:masterClrMapping/>
  </p:clrMapOvr>
  <p:transition/>
  <p:timing/>
  <p:hf sldNum="0" hdr="0" dt="0"/>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Bullet Points">
  <p:cSld name="1_Title and Bullet Points">
    <p:spTree>
      <p:nvGrpSpPr>
        <p:cNvPr id="1" name="Shape 48"/>
        <p:cNvGrpSpPr/>
        <p:nvPr/>
      </p:nvGrpSpPr>
      <p:grpSpPr>
        <a:xfrm>
          <a:off x="0" y="0"/>
          <a:ext cx="0" cy="0"/>
        </a:xfrm>
      </p:grpSpPr>
      <p:sp>
        <p:nvSpPr>
          <p:cNvPr id="49" name="Google Shape;49;p58"/>
          <p:cNvSpPr txBox="1">
            <a:spLocks noGrp="1"/>
          </p:cNvSpPr>
          <p:nvPr>
            <p:ph type="title"/>
          </p:nvPr>
        </p:nvSpPr>
        <p:spPr>
          <a:xfrm>
            <a:off x="482925" y="472500"/>
            <a:ext cx="11344530" cy="1023792"/>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0" name="Google Shape;50;p58"/>
          <p:cNvSpPr txBox="1">
            <a:spLocks noGrp="1"/>
          </p:cNvSpPr>
          <p:nvPr>
            <p:ph type="body" idx="1"/>
          </p:nvPr>
        </p:nvSpPr>
        <p:spPr>
          <a:xfrm>
            <a:off x="482600" y="1514648"/>
            <a:ext cx="11344530" cy="423369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ct val="0"/>
              </a:spcBef>
              <a:spcAft>
                <a:spcPct val="0"/>
              </a:spcAft>
              <a:buClr>
                <a:schemeClr val="dk1"/>
              </a:buClr>
              <a:buSzPts val="1800"/>
              <a:buFont typeface="Arial"/>
              <a:buChar char="•"/>
              <a:defRPr sz="1800" b="0" i="0">
                <a:latin typeface="Poppins Light"/>
                <a:ea typeface="Poppins Light"/>
                <a:cs typeface="Poppins Light"/>
                <a:sym typeface="Poppins Light"/>
              </a:defRPr>
            </a:lvl1pPr>
            <a:lvl2pPr marL="914400" lvl="1" indent="-381000" algn="l">
              <a:lnSpc>
                <a:spcPct val="90000"/>
              </a:lnSpc>
              <a:spcBef>
                <a:spcPts val="1800"/>
              </a:spcBef>
              <a:spcAft>
                <a:spcPct val="0"/>
              </a:spcAft>
              <a:buClr>
                <a:schemeClr val="dk1"/>
              </a:buClr>
              <a:buSzPts val="2400"/>
              <a:buFont typeface="Arial"/>
              <a:buChar char="•"/>
              <a:defRPr sz="2400" b="0" i="0"/>
            </a:lvl2pPr>
            <a:lvl3pPr marL="1371600" lvl="2" indent="-228600" algn="l">
              <a:lnSpc>
                <a:spcPct val="90000"/>
              </a:lnSpc>
              <a:spcBef>
                <a:spcPts val="500"/>
              </a:spcBef>
              <a:spcAft>
                <a:spcPct val="0"/>
              </a:spcAft>
              <a:buClr>
                <a:schemeClr val="dk1"/>
              </a:buClr>
              <a:buSzPts val="2400"/>
              <a:buNone/>
              <a:defRPr sz="2400"/>
            </a:lvl3pPr>
            <a:lvl4pPr marL="1828800" lvl="3" indent="-228600" algn="l">
              <a:lnSpc>
                <a:spcPct val="90000"/>
              </a:lnSpc>
              <a:spcBef>
                <a:spcPts val="500"/>
              </a:spcBef>
              <a:spcAft>
                <a:spcPct val="0"/>
              </a:spcAft>
              <a:buClr>
                <a:schemeClr val="dk1"/>
              </a:buClr>
              <a:buSzPts val="2400"/>
              <a:buNone/>
              <a:defRPr sz="2400"/>
            </a:lvl4pPr>
            <a:lvl5pPr marL="2286000" lvl="4" indent="-228600" algn="l">
              <a:lnSpc>
                <a:spcPct val="90000"/>
              </a:lnSpc>
              <a:spcBef>
                <a:spcPts val="500"/>
              </a:spcBef>
              <a:spcAft>
                <a:spcPct val="0"/>
              </a:spcAft>
              <a:buClr>
                <a:schemeClr val="dk1"/>
              </a:buClr>
              <a:buSzPts val="2400"/>
              <a:buNone/>
              <a:defRPr sz="2400"/>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pic>
        <p:nvPicPr>
          <p:cNvPr id="51" name="Google Shape;51;p58"/>
          <p:cNvPicPr preferRelativeResize="0"/>
          <p:nvPr/>
        </p:nvPicPr>
        <p:blipFill>
          <a:blip r:embed="rId1">
            <a:alphaModFix/>
          </a:blip>
          <a:stretch>
            <a:fillRect/>
          </a:stretch>
        </p:blipFill>
        <p:spPr>
          <a:xfrm>
            <a:off x="482925" y="6138200"/>
            <a:ext cx="1602202" cy="372400"/>
          </a:xfrm>
          <a:prstGeom prst="rect">
            <a:avLst/>
          </a:prstGeom>
          <a:noFill/>
          <a:ln>
            <a:noFill/>
          </a:ln>
        </p:spPr>
      </p:pic>
      <p:sp>
        <p:nvSpPr>
          <p:cNvPr id="52" name="Google Shape;52;p58"/>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lvl1pPr marL="0" lvl="0" indent="0" algn="r">
              <a:spcBef>
                <a:spcPct val="0"/>
              </a:spcBef>
              <a:spcAft>
                <a:spcPct val="0"/>
              </a:spcAft>
              <a:buClr>
                <a:srgbClr val="000000"/>
              </a:buClr>
              <a:buSzPts val="1300"/>
              <a:buFont typeface="Arial"/>
              <a:buNone/>
              <a:defRPr/>
            </a:lvl1pPr>
            <a:lvl2pPr marL="0" lvl="1" indent="0" algn="r">
              <a:spcBef>
                <a:spcPct val="0"/>
              </a:spcBef>
              <a:spcAft>
                <a:spcPct val="0"/>
              </a:spcAft>
              <a:buClr>
                <a:srgbClr val="000000"/>
              </a:buClr>
              <a:buSzPts val="1300"/>
              <a:buFont typeface="Arial"/>
              <a:buNone/>
              <a:defRPr/>
            </a:lvl2pPr>
            <a:lvl3pPr marL="0" lvl="2" indent="0" algn="r">
              <a:spcBef>
                <a:spcPct val="0"/>
              </a:spcBef>
              <a:spcAft>
                <a:spcPct val="0"/>
              </a:spcAft>
              <a:buClr>
                <a:srgbClr val="000000"/>
              </a:buClr>
              <a:buSzPts val="1300"/>
              <a:buFont typeface="Arial"/>
              <a:buNone/>
              <a:defRPr/>
            </a:lvl3pPr>
            <a:lvl4pPr marL="0" lvl="3" indent="0" algn="r">
              <a:spcBef>
                <a:spcPct val="0"/>
              </a:spcBef>
              <a:spcAft>
                <a:spcPct val="0"/>
              </a:spcAft>
              <a:buClr>
                <a:srgbClr val="000000"/>
              </a:buClr>
              <a:buSzPts val="1300"/>
              <a:buFont typeface="Arial"/>
              <a:buNone/>
              <a:defRPr/>
            </a:lvl4pPr>
            <a:lvl5pPr marL="0" lvl="4" indent="0" algn="r">
              <a:spcBef>
                <a:spcPct val="0"/>
              </a:spcBef>
              <a:spcAft>
                <a:spcPct val="0"/>
              </a:spcAft>
              <a:buClr>
                <a:srgbClr val="000000"/>
              </a:buClr>
              <a:buSzPts val="1300"/>
              <a:buFont typeface="Arial"/>
              <a:buNone/>
              <a:defRPr/>
            </a:lvl5pPr>
            <a:lvl6pPr marL="0" lvl="5" indent="0" algn="r">
              <a:spcBef>
                <a:spcPct val="0"/>
              </a:spcBef>
              <a:spcAft>
                <a:spcPct val="0"/>
              </a:spcAft>
              <a:buClr>
                <a:srgbClr val="000000"/>
              </a:buClr>
              <a:buSzPts val="1300"/>
              <a:buFont typeface="Arial"/>
              <a:buNone/>
              <a:defRPr/>
            </a:lvl6pPr>
            <a:lvl7pPr marL="0" lvl="6" indent="0" algn="r">
              <a:spcBef>
                <a:spcPct val="0"/>
              </a:spcBef>
              <a:spcAft>
                <a:spcPct val="0"/>
              </a:spcAft>
              <a:buClr>
                <a:srgbClr val="000000"/>
              </a:buClr>
              <a:buSzPts val="1300"/>
              <a:buFont typeface="Arial"/>
              <a:buNone/>
              <a:defRPr/>
            </a:lvl7pPr>
            <a:lvl8pPr marL="0" lvl="7" indent="0" algn="r">
              <a:spcBef>
                <a:spcPct val="0"/>
              </a:spcBef>
              <a:spcAft>
                <a:spcPct val="0"/>
              </a:spcAft>
              <a:buClr>
                <a:srgbClr val="000000"/>
              </a:buClr>
              <a:buSzPts val="1300"/>
              <a:buFont typeface="Arial"/>
              <a:buNone/>
              <a:defRPr/>
            </a:lvl8pPr>
            <a:lvl9pPr marL="0" lvl="8" indent="0" algn="r">
              <a:spcBef>
                <a:spcPct val="0"/>
              </a:spcBef>
              <a:spcAft>
                <a:spcPct val="0"/>
              </a:spcAft>
              <a:buClr>
                <a:srgbClr val="000000"/>
              </a:buClr>
              <a:buSzPts val="1300"/>
              <a:buFont typeface="Arial"/>
              <a:buNone/>
              <a:defRPr/>
            </a:lvl9pPr>
          </a:lstStyle>
          <a:p>
            <a:pPr marL="0" lvl="0" indent="0" algn="r" rtl="0">
              <a:spcBef>
                <a:spcPct val="0"/>
              </a:spcBef>
              <a:spcAft>
                <a:spcPct val="0"/>
              </a:spcAft>
              <a:buNone/>
            </a:pPr>
            <a:fld id="{00000000-1234-1234-1234-123412341234}" type="slidenum">
              <a:rPr lang="en-US"/>
              <a:t>0</a:t>
            </a:fld>
            <a:endParaRPr/>
          </a:p>
        </p:txBody>
      </p:sp>
    </p:spTree>
    <p:extLst>
      <p:ext uri="{BB962C8B-B14F-4D97-AF65-F5344CB8AC3E}">
        <p14:creationId xmlns:p14="http://schemas.microsoft.com/office/powerpoint/2010/main" val="1603487185"/>
      </p:ext>
    </p:extLst>
  </p:cSld>
  <p:clrMapOvr>
    <a:masterClrMapping/>
  </p:clrMapOvr>
  <p:transition/>
  <p:timing/>
  <p:hf sldNum="0" hdr="0" dt="0"/>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ection Divider">
    <p:bg>
      <p:bgRef idx="1001">
        <a:schemeClr val="bg2"/>
      </p:bgRef>
    </p:bg>
    <p:spTree>
      <p:nvGrpSpPr>
        <p:cNvPr id="1" name=""/>
        <p:cNvGrpSpPr/>
        <p:nvPr/>
      </p:nvGrpSpPr>
      <p:grpSpPr>
        <a:xfrm>
          <a:off x="0" y="0"/>
          <a:ext cx="0" cy="0"/>
        </a:xfrm>
      </p:grpSpPr>
      <p:sp>
        <p:nvSpPr>
          <p:cNvPr id="3" name="Section Title">
            <a:extLst>
              <a:ext uri="{FF2B5EF4-FFF2-40B4-BE49-F238E27FC236}">
                <a16:creationId xmlns:a16="http://schemas.microsoft.com/office/drawing/2014/main" id="{7A684C59-8492-D884-183C-8B50AE48DF78}"/>
              </a:ext>
            </a:extLst>
          </p:cNvPr>
          <p:cNvSpPr>
            <a:spLocks noGrp="1"/>
          </p:cNvSpPr>
          <p:nvPr>
            <p:ph type="title" hasCustomPrompt="1"/>
          </p:nvPr>
        </p:nvSpPr>
        <p:spPr>
          <a:xfrm>
            <a:off x="2086096" y="2651571"/>
            <a:ext cx="8019807" cy="1597329"/>
          </a:xfrm>
        </p:spPr>
        <p:txBody>
          <a:bodyPr>
            <a:normAutofit/>
          </a:bodyPr>
          <a:lstStyle>
            <a:lvl1pPr algn="ctr">
              <a:defRPr sz="5400"/>
            </a:lvl1pPr>
          </a:lstStyle>
          <a:p>
            <a:r>
              <a:rPr lang="en-US"/>
              <a:t>Section Title Section Title Section Title </a:t>
            </a:r>
          </a:p>
        </p:txBody>
      </p:sp>
    </p:spTree>
    <p:extLst>
      <p:ext uri="{BB962C8B-B14F-4D97-AF65-F5344CB8AC3E}">
        <p14:creationId xmlns:p14="http://schemas.microsoft.com/office/powerpoint/2010/main" val="562233996"/>
      </p:ext>
    </p:extLst>
  </p:cSld>
  <p:clrMapOvr>
    <a:overrideClrMapping bg1="dk1" tx1="lt1" bg2="dk2" tx2="lt2" accent1="accent1" accent2="accent2" accent3="accent3" accent4="accent4" accent5="accent5" accent6="accent6" hlink="hlink" folHlink="folHlink"/>
  </p:clrMapOvr>
  <p:transition/>
  <p:timing/>
  <p:hf sldNum="0"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665BA6EB-F576-17E5-105A-DA6CC81FF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56E6E5-52EF-3F26-0008-A76C8A70F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6A281-F774-723D-E3DF-F3EC59B731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94FDB7-D9A7-3118-6897-0607227B8F6F}"/>
              </a:ext>
            </a:extLst>
          </p:cNvPr>
          <p:cNvSpPr>
            <a:spLocks noGrp="1"/>
          </p:cNvSpPr>
          <p:nvPr>
            <p:ph type="ftr" sz="quarter" idx="11"/>
          </p:nvPr>
        </p:nvSpPr>
        <p:spPr/>
        <p:txBody>
          <a:bodyPr/>
          <a:lstStyle/>
          <a:p>
            <a:r>
              <a:rPr lang="en-US"/>
              <a:t>alifornia’s Health and Human Services Data Exchange Framework (DxF) </a:t>
            </a:r>
          </a:p>
        </p:txBody>
      </p:sp>
      <p:sp>
        <p:nvSpPr>
          <p:cNvPr id="6" name="Slide Number Placeholder 5">
            <a:extLst>
              <a:ext uri="{FF2B5EF4-FFF2-40B4-BE49-F238E27FC236}">
                <a16:creationId xmlns:a16="http://schemas.microsoft.com/office/drawing/2014/main" id="{6C7B322D-674C-846E-C159-9894C88C05DC}"/>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340014818"/>
      </p:ext>
    </p:extLst>
  </p:cSld>
  <p:clrMapOvr>
    <a:masterClrMapping/>
  </p:clrMapOvr>
  <p:transition/>
  <p:timing/>
  <p:hf sldNum="0" hdr="0" dt="0"/>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Large Text">
  <p:cSld name="1_Title and Large Text">
    <p:spTree>
      <p:nvGrpSpPr>
        <p:cNvPr id="1" name="Shape 53"/>
        <p:cNvGrpSpPr/>
        <p:nvPr/>
      </p:nvGrpSpPr>
      <p:grpSpPr>
        <a:xfrm>
          <a:off x="0" y="0"/>
          <a:ext cx="0" cy="0"/>
        </a:xfrm>
      </p:grpSpPr>
      <p:sp>
        <p:nvSpPr>
          <p:cNvPr id="54" name="Google Shape;54;p64"/>
          <p:cNvSpPr txBox="1">
            <a:spLocks noGrp="1"/>
          </p:cNvSpPr>
          <p:nvPr>
            <p:ph type="title"/>
          </p:nvPr>
        </p:nvSpPr>
        <p:spPr>
          <a:xfrm>
            <a:off x="482925" y="472500"/>
            <a:ext cx="11344530" cy="1023792"/>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5" name="Google Shape;55;p64"/>
          <p:cNvSpPr txBox="1">
            <a:spLocks noGrp="1"/>
          </p:cNvSpPr>
          <p:nvPr>
            <p:ph type="body" idx="1"/>
          </p:nvPr>
        </p:nvSpPr>
        <p:spPr>
          <a:xfrm>
            <a:off x="482600" y="1497012"/>
            <a:ext cx="11344530" cy="384048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ct val="0"/>
              </a:spcBef>
              <a:spcAft>
                <a:spcPct val="0"/>
              </a:spcAft>
              <a:buClr>
                <a:schemeClr val="dk1"/>
              </a:buClr>
              <a:buSzPts val="2000"/>
              <a:buChar char="•"/>
              <a:defRPr/>
            </a:lvl1pPr>
            <a:lvl2pPr marL="914400" lvl="1" indent="-342900" algn="l">
              <a:lnSpc>
                <a:spcPct val="90000"/>
              </a:lnSpc>
              <a:spcBef>
                <a:spcPts val="18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pic>
        <p:nvPicPr>
          <p:cNvPr id="56" name="Google Shape;56;p64"/>
          <p:cNvPicPr preferRelativeResize="0"/>
          <p:nvPr/>
        </p:nvPicPr>
        <p:blipFill>
          <a:blip r:embed="rId1">
            <a:alphaModFix/>
          </a:blip>
          <a:stretch>
            <a:fillRect/>
          </a:stretch>
        </p:blipFill>
        <p:spPr>
          <a:xfrm>
            <a:off x="482925" y="6138200"/>
            <a:ext cx="1602202" cy="372400"/>
          </a:xfrm>
          <a:prstGeom prst="rect">
            <a:avLst/>
          </a:prstGeom>
          <a:noFill/>
          <a:ln>
            <a:noFill/>
          </a:ln>
        </p:spPr>
      </p:pic>
      <p:sp>
        <p:nvSpPr>
          <p:cNvPr id="57" name="Google Shape;57;p64"/>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lvl1pPr marL="0" lvl="0" indent="0" algn="r">
              <a:spcBef>
                <a:spcPct val="0"/>
              </a:spcBef>
              <a:spcAft>
                <a:spcPct val="0"/>
              </a:spcAft>
              <a:buClr>
                <a:srgbClr val="000000"/>
              </a:buClr>
              <a:buSzPts val="1300"/>
              <a:buFont typeface="Arial"/>
              <a:buNone/>
              <a:defRPr/>
            </a:lvl1pPr>
            <a:lvl2pPr marL="0" lvl="1" indent="0" algn="r">
              <a:spcBef>
                <a:spcPct val="0"/>
              </a:spcBef>
              <a:spcAft>
                <a:spcPct val="0"/>
              </a:spcAft>
              <a:buClr>
                <a:srgbClr val="000000"/>
              </a:buClr>
              <a:buSzPts val="1300"/>
              <a:buFont typeface="Arial"/>
              <a:buNone/>
              <a:defRPr/>
            </a:lvl2pPr>
            <a:lvl3pPr marL="0" lvl="2" indent="0" algn="r">
              <a:spcBef>
                <a:spcPct val="0"/>
              </a:spcBef>
              <a:spcAft>
                <a:spcPct val="0"/>
              </a:spcAft>
              <a:buClr>
                <a:srgbClr val="000000"/>
              </a:buClr>
              <a:buSzPts val="1300"/>
              <a:buFont typeface="Arial"/>
              <a:buNone/>
              <a:defRPr/>
            </a:lvl3pPr>
            <a:lvl4pPr marL="0" lvl="3" indent="0" algn="r">
              <a:spcBef>
                <a:spcPct val="0"/>
              </a:spcBef>
              <a:spcAft>
                <a:spcPct val="0"/>
              </a:spcAft>
              <a:buClr>
                <a:srgbClr val="000000"/>
              </a:buClr>
              <a:buSzPts val="1300"/>
              <a:buFont typeface="Arial"/>
              <a:buNone/>
              <a:defRPr/>
            </a:lvl4pPr>
            <a:lvl5pPr marL="0" lvl="4" indent="0" algn="r">
              <a:spcBef>
                <a:spcPct val="0"/>
              </a:spcBef>
              <a:spcAft>
                <a:spcPct val="0"/>
              </a:spcAft>
              <a:buClr>
                <a:srgbClr val="000000"/>
              </a:buClr>
              <a:buSzPts val="1300"/>
              <a:buFont typeface="Arial"/>
              <a:buNone/>
              <a:defRPr/>
            </a:lvl5pPr>
            <a:lvl6pPr marL="0" lvl="5" indent="0" algn="r">
              <a:spcBef>
                <a:spcPct val="0"/>
              </a:spcBef>
              <a:spcAft>
                <a:spcPct val="0"/>
              </a:spcAft>
              <a:buClr>
                <a:srgbClr val="000000"/>
              </a:buClr>
              <a:buSzPts val="1300"/>
              <a:buFont typeface="Arial"/>
              <a:buNone/>
              <a:defRPr/>
            </a:lvl6pPr>
            <a:lvl7pPr marL="0" lvl="6" indent="0" algn="r">
              <a:spcBef>
                <a:spcPct val="0"/>
              </a:spcBef>
              <a:spcAft>
                <a:spcPct val="0"/>
              </a:spcAft>
              <a:buClr>
                <a:srgbClr val="000000"/>
              </a:buClr>
              <a:buSzPts val="1300"/>
              <a:buFont typeface="Arial"/>
              <a:buNone/>
              <a:defRPr/>
            </a:lvl7pPr>
            <a:lvl8pPr marL="0" lvl="7" indent="0" algn="r">
              <a:spcBef>
                <a:spcPct val="0"/>
              </a:spcBef>
              <a:spcAft>
                <a:spcPct val="0"/>
              </a:spcAft>
              <a:buClr>
                <a:srgbClr val="000000"/>
              </a:buClr>
              <a:buSzPts val="1300"/>
              <a:buFont typeface="Arial"/>
              <a:buNone/>
              <a:defRPr/>
            </a:lvl8pPr>
            <a:lvl9pPr marL="0" lvl="8" indent="0" algn="r">
              <a:spcBef>
                <a:spcPct val="0"/>
              </a:spcBef>
              <a:spcAft>
                <a:spcPct val="0"/>
              </a:spcAft>
              <a:buClr>
                <a:srgbClr val="000000"/>
              </a:buClr>
              <a:buSzPts val="1300"/>
              <a:buFont typeface="Arial"/>
              <a:buNone/>
              <a:defRPr/>
            </a:lvl9pPr>
          </a:lstStyle>
          <a:p>
            <a:pPr marL="0" lvl="0" indent="0" algn="r" rtl="0">
              <a:spcBef>
                <a:spcPct val="0"/>
              </a:spcBef>
              <a:spcAft>
                <a:spcPct val="0"/>
              </a:spcAft>
              <a:buNone/>
            </a:pPr>
            <a:fld id="{00000000-1234-1234-1234-123412341234}" type="slidenum">
              <a:rPr lang="en-US"/>
              <a:t>0</a:t>
            </a:fld>
            <a:endParaRPr/>
          </a:p>
        </p:txBody>
      </p:sp>
    </p:spTree>
    <p:extLst>
      <p:ext uri="{BB962C8B-B14F-4D97-AF65-F5344CB8AC3E}">
        <p14:creationId xmlns:p14="http://schemas.microsoft.com/office/powerpoint/2010/main" val="613628757"/>
      </p:ext>
    </p:extLst>
  </p:cSld>
  <p:clrMapOvr>
    <a:masterClrMapping/>
  </p:clrMapOvr>
  <p:transition/>
  <p:timing/>
  <p:hf sldNum="0" hdr="0" dt="0"/>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Cover - Dark Blue">
  <p:cSld name="Cover - Dark Blue">
    <p:bg>
      <p:bgPr>
        <a:solidFill>
          <a:schemeClr val="dk2"/>
        </a:solidFill>
        <a:effectLst/>
      </p:bgPr>
    </p:bg>
    <p:spTree>
      <p:nvGrpSpPr>
        <p:cNvPr id="1" name="Shape 116"/>
        <p:cNvGrpSpPr/>
        <p:nvPr/>
      </p:nvGrpSpPr>
      <p:grpSpPr>
        <a:xfrm>
          <a:off x="0" y="0"/>
          <a:ext cx="0" cy="0"/>
        </a:xfrm>
      </p:grpSpPr>
      <p:sp>
        <p:nvSpPr>
          <p:cNvPr id="117" name="Google Shape;117;p20"/>
          <p:cNvSpPr txBox="1">
            <a:spLocks noGrp="1"/>
          </p:cNvSpPr>
          <p:nvPr>
            <p:ph type="title"/>
          </p:nvPr>
        </p:nvSpPr>
        <p:spPr>
          <a:xfrm>
            <a:off x="3717779" y="1323466"/>
            <a:ext cx="6896249"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chemeClr val="lt2"/>
              </a:buClr>
              <a:buSzPts val="5400"/>
              <a:buFont typeface="Poppins"/>
              <a:buNone/>
              <a:defRPr sz="5400">
                <a:solidFill>
                  <a:schemeClr val="lt2"/>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18" name="Google Shape;118;p20"/>
          <p:cNvSpPr txBox="1">
            <a:spLocks noGrp="1"/>
          </p:cNvSpPr>
          <p:nvPr>
            <p:ph type="body" idx="1"/>
          </p:nvPr>
        </p:nvSpPr>
        <p:spPr>
          <a:xfrm>
            <a:off x="3717779" y="2603500"/>
            <a:ext cx="6896100" cy="13922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accent4"/>
              </a:buClr>
              <a:buSzPts val="3600"/>
              <a:buNone/>
              <a:defRPr sz="3600" b="1" i="0">
                <a:solidFill>
                  <a:schemeClr val="accent4"/>
                </a:solidFill>
                <a:latin typeface="Poppins"/>
                <a:ea typeface="Poppins"/>
                <a:cs typeface="Poppins"/>
                <a:sym typeface="Poppins"/>
              </a:defRPr>
            </a:lvl1pPr>
            <a:lvl2pPr marL="914400" lvl="1" indent="-228600" algn="l">
              <a:lnSpc>
                <a:spcPct val="90000"/>
              </a:lnSpc>
              <a:spcBef>
                <a:spcPts val="500"/>
              </a:spcBef>
              <a:spcAft>
                <a:spcPct val="0"/>
              </a:spcAft>
              <a:buClr>
                <a:schemeClr val="accent2"/>
              </a:buClr>
              <a:buSzPts val="3600"/>
              <a:buNone/>
              <a:defRPr sz="3600" b="1">
                <a:solidFill>
                  <a:schemeClr val="accent2"/>
                </a:solidFill>
              </a:defRPr>
            </a:lvl2pPr>
            <a:lvl3pPr marL="1371600" lvl="2" indent="-228600" algn="l">
              <a:lnSpc>
                <a:spcPct val="90000"/>
              </a:lnSpc>
              <a:spcBef>
                <a:spcPts val="500"/>
              </a:spcBef>
              <a:spcAft>
                <a:spcPct val="0"/>
              </a:spcAft>
              <a:buClr>
                <a:schemeClr val="accent2"/>
              </a:buClr>
              <a:buSzPts val="3600"/>
              <a:buNone/>
              <a:defRPr sz="3600" b="1">
                <a:solidFill>
                  <a:schemeClr val="accent2"/>
                </a:solidFill>
              </a:defRPr>
            </a:lvl3pPr>
            <a:lvl4pPr marL="1828800" lvl="3" indent="-228600" algn="l">
              <a:lnSpc>
                <a:spcPct val="90000"/>
              </a:lnSpc>
              <a:spcBef>
                <a:spcPts val="500"/>
              </a:spcBef>
              <a:spcAft>
                <a:spcPct val="0"/>
              </a:spcAft>
              <a:buClr>
                <a:schemeClr val="accent2"/>
              </a:buClr>
              <a:buSzPts val="3600"/>
              <a:buNone/>
              <a:defRPr sz="3600" b="1">
                <a:solidFill>
                  <a:schemeClr val="accent2"/>
                </a:solidFill>
              </a:defRPr>
            </a:lvl4pPr>
            <a:lvl5pPr marL="2286000" lvl="4" indent="-228600" algn="l">
              <a:lnSpc>
                <a:spcPct val="90000"/>
              </a:lnSpc>
              <a:spcBef>
                <a:spcPts val="500"/>
              </a:spcBef>
              <a:spcAft>
                <a:spcPct val="0"/>
              </a:spcAft>
              <a:buClr>
                <a:schemeClr val="accent2"/>
              </a:buClr>
              <a:buSzPts val="3600"/>
              <a:buNone/>
              <a:defRPr sz="3600" b="1">
                <a:solidFill>
                  <a:schemeClr val="accent2"/>
                </a:solidFill>
              </a:defRPr>
            </a:lvl5pPr>
            <a:lvl6pPr marL="2743200" lvl="5" indent="-228600" algn="l">
              <a:lnSpc>
                <a:spcPct val="90000"/>
              </a:lnSpc>
              <a:spcBef>
                <a:spcPts val="500"/>
              </a:spcBef>
              <a:spcAft>
                <a:spcPct val="0"/>
              </a:spcAft>
              <a:buClr>
                <a:schemeClr val="accent2"/>
              </a:buClr>
              <a:buSzPts val="1800"/>
              <a:buNone/>
              <a:defRPr/>
            </a:lvl6pPr>
            <a:lvl7pPr marL="3200400" lvl="6" indent="-228600" algn="l">
              <a:lnSpc>
                <a:spcPct val="90000"/>
              </a:lnSpc>
              <a:spcBef>
                <a:spcPts val="500"/>
              </a:spcBef>
              <a:spcAft>
                <a:spcPct val="0"/>
              </a:spcAft>
              <a:buClr>
                <a:schemeClr val="lt2"/>
              </a:buClr>
              <a:buSzPts val="1800"/>
              <a:buNone/>
              <a:defRPr/>
            </a:lvl7pPr>
            <a:lvl8pPr marL="3657600" lvl="7" indent="-342900" algn="l">
              <a:lnSpc>
                <a:spcPct val="90000"/>
              </a:lnSpc>
              <a:spcBef>
                <a:spcPts val="500"/>
              </a:spcBef>
              <a:spcAft>
                <a:spcPct val="0"/>
              </a:spcAft>
              <a:buClr>
                <a:schemeClr val="lt2"/>
              </a:buClr>
              <a:buSzPts val="1800"/>
              <a:buChar char="•"/>
              <a:defRPr/>
            </a:lvl8pPr>
            <a:lvl9pPr marL="4114800" lvl="8" indent="-342900" algn="l">
              <a:lnSpc>
                <a:spcPct val="90000"/>
              </a:lnSpc>
              <a:spcBef>
                <a:spcPts val="500"/>
              </a:spcBef>
              <a:spcAft>
                <a:spcPct val="0"/>
              </a:spcAft>
              <a:buClr>
                <a:schemeClr val="lt2"/>
              </a:buClr>
              <a:buSzPts val="1800"/>
              <a:buChar char="•"/>
              <a:defRPr/>
            </a:lvl9pPr>
          </a:lstStyle>
          <a:p>
            <a:endParaRPr/>
          </a:p>
        </p:txBody>
      </p:sp>
      <p:sp>
        <p:nvSpPr>
          <p:cNvPr id="119" name="Google Shape;119;p20"/>
          <p:cNvSpPr txBox="1">
            <a:spLocks noGrp="1"/>
          </p:cNvSpPr>
          <p:nvPr>
            <p:ph type="body" idx="2"/>
          </p:nvPr>
        </p:nvSpPr>
        <p:spPr>
          <a:xfrm>
            <a:off x="840068" y="4316481"/>
            <a:ext cx="1248607" cy="321780"/>
          </a:xfrm>
          <a:prstGeom prst="rect">
            <a:avLst/>
          </a:prstGeom>
          <a:solidFill>
            <a:schemeClr val="accent4"/>
          </a:solidFill>
          <a:ln>
            <a:noFill/>
          </a:ln>
        </p:spPr>
        <p:txBody>
          <a:bodyPr spcFirstLastPara="1" wrap="square" lIns="91425" tIns="91425" rIns="91425" bIns="45700" anchor="ctr" anchorCtr="0">
            <a:normAutofit/>
          </a:bodyPr>
          <a:lstStyle>
            <a:lvl1pPr marL="457200" lvl="0" indent="-228600" algn="l">
              <a:lnSpc>
                <a:spcPct val="90000"/>
              </a:lnSpc>
              <a:spcBef>
                <a:spcPts val="1000"/>
              </a:spcBef>
              <a:spcAft>
                <a:spcPct val="0"/>
              </a:spcAft>
              <a:buClr>
                <a:schemeClr val="dk2"/>
              </a:buClr>
              <a:buSzPts val="1400"/>
              <a:buNone/>
              <a:defRPr sz="1400" b="1" i="0">
                <a:solidFill>
                  <a:schemeClr val="dk2"/>
                </a:solidFill>
                <a:latin typeface="Poppins"/>
                <a:ea typeface="Poppins"/>
                <a:cs typeface="Poppins"/>
                <a:sym typeface="Poppins"/>
              </a:defRPr>
            </a:lvl1pPr>
            <a:lvl2pPr marL="914400" lvl="1" indent="-228600" algn="l">
              <a:lnSpc>
                <a:spcPct val="90000"/>
              </a:lnSpc>
              <a:spcBef>
                <a:spcPts val="500"/>
              </a:spcBef>
              <a:spcAft>
                <a:spcPct val="0"/>
              </a:spcAft>
              <a:buClr>
                <a:schemeClr val="lt1"/>
              </a:buClr>
              <a:buSzPts val="1800"/>
              <a:buNone/>
              <a:defRPr/>
            </a:lvl2pPr>
            <a:lvl3pPr marL="1371600" lvl="2" indent="-228600" algn="l">
              <a:lnSpc>
                <a:spcPct val="90000"/>
              </a:lnSpc>
              <a:spcBef>
                <a:spcPts val="500"/>
              </a:spcBef>
              <a:spcAft>
                <a:spcPct val="0"/>
              </a:spcAft>
              <a:buClr>
                <a:schemeClr val="lt1"/>
              </a:buClr>
              <a:buSzPts val="1800"/>
              <a:buNone/>
              <a:defRPr/>
            </a:lvl3pPr>
            <a:lvl4pPr marL="1828800" lvl="3" indent="-228600" algn="l">
              <a:lnSpc>
                <a:spcPct val="90000"/>
              </a:lnSpc>
              <a:spcBef>
                <a:spcPts val="500"/>
              </a:spcBef>
              <a:spcAft>
                <a:spcPct val="0"/>
              </a:spcAft>
              <a:buClr>
                <a:schemeClr val="lt1"/>
              </a:buClr>
              <a:buSzPts val="1800"/>
              <a:buNone/>
              <a:defRPr/>
            </a:lvl4pPr>
            <a:lvl5pPr marL="2286000" lvl="4" indent="-228600" algn="l">
              <a:lnSpc>
                <a:spcPct val="90000"/>
              </a:lnSpc>
              <a:spcBef>
                <a:spcPts val="500"/>
              </a:spcBef>
              <a:spcAft>
                <a:spcPct val="0"/>
              </a:spcAft>
              <a:buClr>
                <a:schemeClr val="lt2"/>
              </a:buClr>
              <a:buSzPts val="1800"/>
              <a:buNone/>
              <a:defRPr/>
            </a:lvl5pPr>
            <a:lvl6pPr marL="2743200" lvl="5" indent="-228600" algn="l">
              <a:lnSpc>
                <a:spcPct val="90000"/>
              </a:lnSpc>
              <a:spcBef>
                <a:spcPts val="500"/>
              </a:spcBef>
              <a:spcAft>
                <a:spcPct val="0"/>
              </a:spcAft>
              <a:buClr>
                <a:schemeClr val="accent2"/>
              </a:buClr>
              <a:buSzPts val="1800"/>
              <a:buNone/>
              <a:defRPr/>
            </a:lvl6pPr>
            <a:lvl7pPr marL="3200400" lvl="6" indent="-228600" algn="l">
              <a:lnSpc>
                <a:spcPct val="90000"/>
              </a:lnSpc>
              <a:spcBef>
                <a:spcPts val="500"/>
              </a:spcBef>
              <a:spcAft>
                <a:spcPct val="0"/>
              </a:spcAft>
              <a:buClr>
                <a:schemeClr val="lt2"/>
              </a:buClr>
              <a:buSzPts val="1800"/>
              <a:buNone/>
              <a:defRPr/>
            </a:lvl7pPr>
            <a:lvl8pPr marL="3657600" lvl="7" indent="-342900" algn="l">
              <a:lnSpc>
                <a:spcPct val="90000"/>
              </a:lnSpc>
              <a:spcBef>
                <a:spcPts val="500"/>
              </a:spcBef>
              <a:spcAft>
                <a:spcPct val="0"/>
              </a:spcAft>
              <a:buClr>
                <a:schemeClr val="lt2"/>
              </a:buClr>
              <a:buSzPts val="1800"/>
              <a:buChar char="•"/>
              <a:defRPr/>
            </a:lvl8pPr>
            <a:lvl9pPr marL="4114800" lvl="8" indent="-342900" algn="l">
              <a:lnSpc>
                <a:spcPct val="90000"/>
              </a:lnSpc>
              <a:spcBef>
                <a:spcPts val="500"/>
              </a:spcBef>
              <a:spcAft>
                <a:spcPct val="0"/>
              </a:spcAft>
              <a:buClr>
                <a:schemeClr val="lt2"/>
              </a:buClr>
              <a:buSzPts val="1800"/>
              <a:buChar char="•"/>
              <a:defRPr/>
            </a:lvl9pPr>
          </a:lstStyle>
          <a:p>
            <a:endParaRPr/>
          </a:p>
        </p:txBody>
      </p:sp>
      <p:sp>
        <p:nvSpPr>
          <p:cNvPr id="120" name="Google Shape;120;p20"/>
          <p:cNvSpPr txBox="1">
            <a:spLocks noGrp="1"/>
          </p:cNvSpPr>
          <p:nvPr>
            <p:ph type="body" idx="3"/>
          </p:nvPr>
        </p:nvSpPr>
        <p:spPr>
          <a:xfrm>
            <a:off x="747723" y="4758494"/>
            <a:ext cx="5495717" cy="5397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lt2"/>
              </a:buClr>
              <a:buSzPts val="2800"/>
              <a:buNone/>
              <a:defRPr sz="2800" b="1" i="0">
                <a:solidFill>
                  <a:schemeClr val="lt2"/>
                </a:solidFill>
                <a:latin typeface="Poppins"/>
                <a:ea typeface="Poppins"/>
                <a:cs typeface="Poppins"/>
                <a:sym typeface="Poppins"/>
              </a:defRPr>
            </a:lvl1pPr>
            <a:lvl2pPr marL="914400" lvl="1" indent="-228600" algn="l">
              <a:lnSpc>
                <a:spcPct val="90000"/>
              </a:lnSpc>
              <a:spcBef>
                <a:spcPts val="500"/>
              </a:spcBef>
              <a:spcAft>
                <a:spcPct val="0"/>
              </a:spcAft>
              <a:buClr>
                <a:schemeClr val="lt1"/>
              </a:buClr>
              <a:buSzPts val="1800"/>
              <a:buNone/>
              <a:defRPr/>
            </a:lvl2pPr>
            <a:lvl3pPr marL="1371600" lvl="2" indent="-228600" algn="l">
              <a:lnSpc>
                <a:spcPct val="90000"/>
              </a:lnSpc>
              <a:spcBef>
                <a:spcPts val="500"/>
              </a:spcBef>
              <a:spcAft>
                <a:spcPct val="0"/>
              </a:spcAft>
              <a:buClr>
                <a:schemeClr val="lt1"/>
              </a:buClr>
              <a:buSzPts val="1800"/>
              <a:buNone/>
              <a:defRPr/>
            </a:lvl3pPr>
            <a:lvl4pPr marL="1828800" lvl="3" indent="-228600" algn="l">
              <a:lnSpc>
                <a:spcPct val="90000"/>
              </a:lnSpc>
              <a:spcBef>
                <a:spcPts val="500"/>
              </a:spcBef>
              <a:spcAft>
                <a:spcPct val="0"/>
              </a:spcAft>
              <a:buClr>
                <a:schemeClr val="lt1"/>
              </a:buClr>
              <a:buSzPts val="1800"/>
              <a:buNone/>
              <a:defRPr/>
            </a:lvl4pPr>
            <a:lvl5pPr marL="2286000" lvl="4" indent="-228600" algn="l">
              <a:lnSpc>
                <a:spcPct val="90000"/>
              </a:lnSpc>
              <a:spcBef>
                <a:spcPts val="500"/>
              </a:spcBef>
              <a:spcAft>
                <a:spcPct val="0"/>
              </a:spcAft>
              <a:buClr>
                <a:schemeClr val="lt2"/>
              </a:buClr>
              <a:buSzPts val="1800"/>
              <a:buNone/>
              <a:defRPr/>
            </a:lvl5pPr>
            <a:lvl6pPr marL="2743200" lvl="5" indent="-228600" algn="l">
              <a:lnSpc>
                <a:spcPct val="90000"/>
              </a:lnSpc>
              <a:spcBef>
                <a:spcPts val="500"/>
              </a:spcBef>
              <a:spcAft>
                <a:spcPct val="0"/>
              </a:spcAft>
              <a:buClr>
                <a:schemeClr val="accent2"/>
              </a:buClr>
              <a:buSzPts val="1800"/>
              <a:buNone/>
              <a:defRPr/>
            </a:lvl6pPr>
            <a:lvl7pPr marL="3200400" lvl="6" indent="-228600" algn="l">
              <a:lnSpc>
                <a:spcPct val="90000"/>
              </a:lnSpc>
              <a:spcBef>
                <a:spcPts val="500"/>
              </a:spcBef>
              <a:spcAft>
                <a:spcPct val="0"/>
              </a:spcAft>
              <a:buClr>
                <a:schemeClr val="lt2"/>
              </a:buClr>
              <a:buSzPts val="1800"/>
              <a:buNone/>
              <a:defRPr/>
            </a:lvl7pPr>
            <a:lvl8pPr marL="3657600" lvl="7" indent="-342900" algn="l">
              <a:lnSpc>
                <a:spcPct val="90000"/>
              </a:lnSpc>
              <a:spcBef>
                <a:spcPts val="500"/>
              </a:spcBef>
              <a:spcAft>
                <a:spcPct val="0"/>
              </a:spcAft>
              <a:buClr>
                <a:schemeClr val="lt2"/>
              </a:buClr>
              <a:buSzPts val="1800"/>
              <a:buChar char="•"/>
              <a:defRPr/>
            </a:lvl8pPr>
            <a:lvl9pPr marL="4114800" lvl="8" indent="-342900" algn="l">
              <a:lnSpc>
                <a:spcPct val="90000"/>
              </a:lnSpc>
              <a:spcBef>
                <a:spcPts val="500"/>
              </a:spcBef>
              <a:spcAft>
                <a:spcPct val="0"/>
              </a:spcAft>
              <a:buClr>
                <a:schemeClr val="lt2"/>
              </a:buClr>
              <a:buSzPts val="1800"/>
              <a:buChar char="•"/>
              <a:defRPr/>
            </a:lvl9pPr>
          </a:lstStyle>
          <a:p>
            <a:endParaRPr/>
          </a:p>
        </p:txBody>
      </p:sp>
      <p:sp>
        <p:nvSpPr>
          <p:cNvPr id="121" name="Google Shape;121;p20"/>
          <p:cNvSpPr txBox="1">
            <a:spLocks noGrp="1"/>
          </p:cNvSpPr>
          <p:nvPr>
            <p:ph type="body" idx="4"/>
          </p:nvPr>
        </p:nvSpPr>
        <p:spPr>
          <a:xfrm>
            <a:off x="747723" y="5253363"/>
            <a:ext cx="5495717" cy="9233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ct val="0"/>
              </a:spcBef>
              <a:spcAft>
                <a:spcPct val="0"/>
              </a:spcAft>
              <a:buClr>
                <a:schemeClr val="lt1"/>
              </a:buClr>
              <a:buSzPts val="1800"/>
              <a:buNone/>
              <a:defRPr sz="1800" b="0" i="0">
                <a:solidFill>
                  <a:schemeClr val="lt1"/>
                </a:solidFill>
                <a:latin typeface="Poppins Light"/>
                <a:ea typeface="Poppins Light"/>
                <a:cs typeface="Poppins Light"/>
                <a:sym typeface="Poppins Light"/>
              </a:defRPr>
            </a:lvl1pPr>
            <a:lvl2pPr marL="914400" lvl="1" indent="-228600" algn="l">
              <a:lnSpc>
                <a:spcPct val="90000"/>
              </a:lnSpc>
              <a:spcBef>
                <a:spcPts val="500"/>
              </a:spcBef>
              <a:spcAft>
                <a:spcPct val="0"/>
              </a:spcAft>
              <a:buClr>
                <a:schemeClr val="lt1"/>
              </a:buClr>
              <a:buSzPts val="1800"/>
              <a:buNone/>
              <a:defRPr/>
            </a:lvl2pPr>
            <a:lvl3pPr marL="1371600" lvl="2" indent="-228600" algn="l">
              <a:lnSpc>
                <a:spcPct val="90000"/>
              </a:lnSpc>
              <a:spcBef>
                <a:spcPts val="500"/>
              </a:spcBef>
              <a:spcAft>
                <a:spcPct val="0"/>
              </a:spcAft>
              <a:buClr>
                <a:schemeClr val="lt1"/>
              </a:buClr>
              <a:buSzPts val="1800"/>
              <a:buNone/>
              <a:defRPr/>
            </a:lvl3pPr>
            <a:lvl4pPr marL="1828800" lvl="3" indent="-228600" algn="l">
              <a:lnSpc>
                <a:spcPct val="90000"/>
              </a:lnSpc>
              <a:spcBef>
                <a:spcPts val="500"/>
              </a:spcBef>
              <a:spcAft>
                <a:spcPct val="0"/>
              </a:spcAft>
              <a:buClr>
                <a:schemeClr val="lt1"/>
              </a:buClr>
              <a:buSzPts val="1800"/>
              <a:buNone/>
              <a:defRPr/>
            </a:lvl4pPr>
            <a:lvl5pPr marL="2286000" lvl="4" indent="-228600" algn="l">
              <a:lnSpc>
                <a:spcPct val="90000"/>
              </a:lnSpc>
              <a:spcBef>
                <a:spcPts val="500"/>
              </a:spcBef>
              <a:spcAft>
                <a:spcPct val="0"/>
              </a:spcAft>
              <a:buClr>
                <a:schemeClr val="lt2"/>
              </a:buClr>
              <a:buSzPts val="1800"/>
              <a:buNone/>
              <a:defRPr/>
            </a:lvl5pPr>
            <a:lvl6pPr marL="2743200" lvl="5" indent="-228600" algn="l">
              <a:lnSpc>
                <a:spcPct val="90000"/>
              </a:lnSpc>
              <a:spcBef>
                <a:spcPts val="500"/>
              </a:spcBef>
              <a:spcAft>
                <a:spcPct val="0"/>
              </a:spcAft>
              <a:buClr>
                <a:schemeClr val="accent2"/>
              </a:buClr>
              <a:buSzPts val="1800"/>
              <a:buNone/>
              <a:defRPr/>
            </a:lvl6pPr>
            <a:lvl7pPr marL="3200400" lvl="6" indent="-228600" algn="l">
              <a:lnSpc>
                <a:spcPct val="90000"/>
              </a:lnSpc>
              <a:spcBef>
                <a:spcPts val="500"/>
              </a:spcBef>
              <a:spcAft>
                <a:spcPct val="0"/>
              </a:spcAft>
              <a:buClr>
                <a:schemeClr val="lt2"/>
              </a:buClr>
              <a:buSzPts val="1800"/>
              <a:buNone/>
              <a:defRPr/>
            </a:lvl7pPr>
            <a:lvl8pPr marL="3657600" lvl="7" indent="-342900" algn="l">
              <a:lnSpc>
                <a:spcPct val="90000"/>
              </a:lnSpc>
              <a:spcBef>
                <a:spcPts val="500"/>
              </a:spcBef>
              <a:spcAft>
                <a:spcPct val="0"/>
              </a:spcAft>
              <a:buClr>
                <a:schemeClr val="lt2"/>
              </a:buClr>
              <a:buSzPts val="1800"/>
              <a:buChar char="•"/>
              <a:defRPr/>
            </a:lvl8pPr>
            <a:lvl9pPr marL="4114800" lvl="8" indent="-342900" algn="l">
              <a:lnSpc>
                <a:spcPct val="90000"/>
              </a:lnSpc>
              <a:spcBef>
                <a:spcPts val="500"/>
              </a:spcBef>
              <a:spcAft>
                <a:spcPct val="0"/>
              </a:spcAft>
              <a:buClr>
                <a:schemeClr val="lt2"/>
              </a:buClr>
              <a:buSzPts val="1800"/>
              <a:buChar char="•"/>
              <a:defRPr/>
            </a:lvl9pPr>
          </a:lstStyle>
          <a:p>
            <a:endParaRPr/>
          </a:p>
        </p:txBody>
      </p:sp>
      <p:pic>
        <p:nvPicPr>
          <p:cNvPr id="122" name="Google Shape;122;p20"/>
          <p:cNvPicPr preferRelativeResize="0"/>
          <p:nvPr/>
        </p:nvPicPr>
        <p:blipFill>
          <a:blip r:embed="rId1">
            <a:alphaModFix/>
          </a:blip>
          <a:stretch>
            <a:fillRect/>
          </a:stretch>
        </p:blipFill>
        <p:spPr>
          <a:xfrm>
            <a:off x="769163" y="1037175"/>
            <a:ext cx="2859274" cy="2859274"/>
          </a:xfrm>
          <a:prstGeom prst="rect">
            <a:avLst/>
          </a:prstGeom>
          <a:noFill/>
          <a:ln>
            <a:noFill/>
          </a:ln>
        </p:spPr>
      </p:pic>
      <p:pic>
        <p:nvPicPr>
          <p:cNvPr id="123" name="Google Shape;123;p20"/>
          <p:cNvPicPr preferRelativeResize="0"/>
          <p:nvPr/>
        </p:nvPicPr>
        <p:blipFill>
          <a:blip r:embed="rId2">
            <a:alphaModFix/>
          </a:blip>
          <a:stretch>
            <a:fillRect/>
          </a:stretch>
        </p:blipFill>
        <p:spPr>
          <a:xfrm>
            <a:off x="7239279" y="5245343"/>
            <a:ext cx="1461542" cy="637975"/>
          </a:xfrm>
          <a:prstGeom prst="rect">
            <a:avLst/>
          </a:prstGeom>
          <a:noFill/>
          <a:ln>
            <a:noFill/>
          </a:ln>
        </p:spPr>
      </p:pic>
      <p:pic>
        <p:nvPicPr>
          <p:cNvPr id="124" name="Google Shape;124;p20"/>
          <p:cNvPicPr preferRelativeResize="0"/>
          <p:nvPr/>
        </p:nvPicPr>
        <p:blipFill>
          <a:blip r:embed="rId3">
            <a:alphaModFix/>
          </a:blip>
          <a:stretch>
            <a:fillRect/>
          </a:stretch>
        </p:blipFill>
        <p:spPr>
          <a:xfrm>
            <a:off x="9066672" y="5110880"/>
            <a:ext cx="2241269" cy="800453"/>
          </a:xfrm>
          <a:prstGeom prst="rect">
            <a:avLst/>
          </a:prstGeom>
          <a:noFill/>
          <a:ln>
            <a:noFill/>
          </a:ln>
        </p:spPr>
      </p:pic>
      <p:sp>
        <p:nvSpPr>
          <p:cNvPr id="125" name="Google Shape;125;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accent4"/>
                </a:solidFill>
              </a:defRPr>
            </a:lvl1pPr>
            <a:lvl2pPr lvl="1">
              <a:buNone/>
              <a:defRPr sz="1300">
                <a:solidFill>
                  <a:schemeClr val="accent4"/>
                </a:solidFill>
              </a:defRPr>
            </a:lvl2pPr>
            <a:lvl3pPr lvl="2">
              <a:buNone/>
              <a:defRPr sz="1300">
                <a:solidFill>
                  <a:schemeClr val="accent4"/>
                </a:solidFill>
              </a:defRPr>
            </a:lvl3pPr>
            <a:lvl4pPr lvl="3">
              <a:buNone/>
              <a:defRPr sz="1300">
                <a:solidFill>
                  <a:schemeClr val="accent4"/>
                </a:solidFill>
              </a:defRPr>
            </a:lvl4pPr>
            <a:lvl5pPr lvl="4">
              <a:buNone/>
              <a:defRPr sz="1300">
                <a:solidFill>
                  <a:schemeClr val="accent4"/>
                </a:solidFill>
              </a:defRPr>
            </a:lvl5pPr>
            <a:lvl6pPr lvl="5">
              <a:buNone/>
              <a:defRPr sz="1300">
                <a:solidFill>
                  <a:schemeClr val="accent4"/>
                </a:solidFill>
              </a:defRPr>
            </a:lvl6pPr>
            <a:lvl7pPr lvl="6">
              <a:buNone/>
              <a:defRPr sz="1300">
                <a:solidFill>
                  <a:schemeClr val="accent4"/>
                </a:solidFill>
              </a:defRPr>
            </a:lvl7pPr>
            <a:lvl8pPr lvl="7">
              <a:buNone/>
              <a:defRPr sz="1300">
                <a:solidFill>
                  <a:schemeClr val="accent4"/>
                </a:solidFill>
              </a:defRPr>
            </a:lvl8pPr>
            <a:lvl9pPr lvl="8">
              <a:buNone/>
              <a:defRPr sz="1300">
                <a:solidFill>
                  <a:schemeClr val="accent4"/>
                </a:solidFill>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2047967834"/>
      </p:ext>
    </p:extLst>
  </p:cSld>
  <p:clrMapOvr>
    <a:masterClrMapping/>
  </p:clrMapOvr>
  <p:transition/>
  <p:timing/>
  <p:hf sldNum="0" hdr="0" dt="0"/>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Agenda">
  <p:cSld name="Agenda">
    <p:spTree>
      <p:nvGrpSpPr>
        <p:cNvPr id="1" name="Shape 27"/>
        <p:cNvGrpSpPr/>
        <p:nvPr/>
      </p:nvGrpSpPr>
      <p:grpSpPr>
        <a:xfrm>
          <a:off x="0" y="0"/>
          <a:ext cx="0" cy="0"/>
        </a:xfrm>
      </p:grpSpPr>
      <p:sp>
        <p:nvSpPr>
          <p:cNvPr id="28" name="Google Shape;28;p21"/>
          <p:cNvSpPr txBox="1">
            <a:spLocks noGrp="1"/>
          </p:cNvSpPr>
          <p:nvPr>
            <p:ph type="title"/>
          </p:nvPr>
        </p:nvSpPr>
        <p:spPr>
          <a:xfrm>
            <a:off x="482925" y="472500"/>
            <a:ext cx="11202394" cy="1023792"/>
          </a:xfrm>
          <a:prstGeom prst="rect">
            <a:avLst/>
          </a:prstGeom>
          <a:noFill/>
          <a:ln>
            <a:noFill/>
          </a:ln>
        </p:spPr>
        <p:txBody>
          <a:bodyPr spcFirstLastPara="1" wrap="square" lIns="91425" tIns="45700" rIns="91425" bIns="45700" anchor="t" anchorCtr="0">
            <a:normAutofit/>
          </a:bodyPr>
          <a:lstStyle>
            <a:lvl1pPr lvl="0" algn="l">
              <a:lnSpc>
                <a:spcPct val="90000"/>
              </a:lnSpc>
              <a:spcBef>
                <a:spcPct val="0"/>
              </a:spcBef>
              <a:spcAft>
                <a:spcPct val="0"/>
              </a:spcAft>
              <a:buClr>
                <a:schemeClr val="dk2"/>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9" name="Google Shape;29;p21"/>
          <p:cNvSpPr txBox="1">
            <a:spLocks noGrp="1"/>
          </p:cNvSpPr>
          <p:nvPr>
            <p:ph type="body" idx="1"/>
          </p:nvPr>
        </p:nvSpPr>
        <p:spPr>
          <a:xfrm>
            <a:off x="4538663" y="1612472"/>
            <a:ext cx="7146925" cy="4312778"/>
          </a:xfrm>
          <a:prstGeom prst="rect">
            <a:avLst/>
          </a:prstGeom>
          <a:noFill/>
          <a:ln>
            <a:noFill/>
          </a:ln>
        </p:spPr>
        <p:txBody>
          <a:bodyPr spcFirstLastPara="1" wrap="square" lIns="91425" tIns="45700" rIns="91425" bIns="45700" anchor="t" anchorCtr="0">
            <a:normAutofit/>
          </a:bodyPr>
          <a:lstStyle>
            <a:lvl1pPr marL="457200" lvl="0" indent="-228600" algn="l">
              <a:lnSpc>
                <a:spcPct val="121428"/>
              </a:lnSpc>
              <a:spcBef>
                <a:spcPct val="0"/>
              </a:spcBef>
              <a:spcAft>
                <a:spcPct val="0"/>
              </a:spcAft>
              <a:buClr>
                <a:schemeClr val="dk2"/>
              </a:buClr>
              <a:buSzPts val="2800"/>
              <a:buNone/>
              <a:defRPr sz="2800" b="0" i="0">
                <a:solidFill>
                  <a:schemeClr val="dk2"/>
                </a:solidFill>
                <a:latin typeface="Poppins Medium"/>
                <a:ea typeface="Poppins Medium"/>
                <a:cs typeface="Poppins Medium"/>
                <a:sym typeface="Poppins Medium"/>
              </a:defRPr>
            </a:lvl1pPr>
            <a:lvl2pPr marL="914400" lvl="1" indent="-228600" algn="l">
              <a:lnSpc>
                <a:spcPct val="90000"/>
              </a:lnSpc>
              <a:spcBef>
                <a:spcPts val="1800"/>
              </a:spcBef>
              <a:spcAft>
                <a:spcPct val="0"/>
              </a:spcAft>
              <a:buClr>
                <a:schemeClr val="dk1"/>
              </a:buClr>
              <a:buSzPts val="1800"/>
              <a:buNone/>
              <a:defRPr/>
            </a:lvl2pPr>
            <a:lvl3pPr marL="1371600" lvl="2" indent="-228600" algn="l">
              <a:lnSpc>
                <a:spcPct val="90000"/>
              </a:lnSpc>
              <a:spcBef>
                <a:spcPts val="500"/>
              </a:spcBef>
              <a:spcAft>
                <a:spcPct val="0"/>
              </a:spcAft>
              <a:buClr>
                <a:schemeClr val="dk1"/>
              </a:buClr>
              <a:buSzPts val="18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2"/>
              </a:buClr>
              <a:buSzPts val="1800"/>
              <a:buNone/>
              <a:defRPr/>
            </a:lvl5pPr>
            <a:lvl6pPr marL="2743200" lvl="5" indent="-228600" algn="l">
              <a:lnSpc>
                <a:spcPct val="90000"/>
              </a:lnSpc>
              <a:spcBef>
                <a:spcPts val="500"/>
              </a:spcBef>
              <a:spcAft>
                <a:spcPct val="0"/>
              </a:spcAft>
              <a:buClr>
                <a:schemeClr val="accent2"/>
              </a:buClr>
              <a:buSzPts val="1800"/>
              <a:buNone/>
              <a:defRPr/>
            </a:lvl6pPr>
            <a:lvl7pPr marL="3200400" lvl="6" indent="-228600" algn="l">
              <a:lnSpc>
                <a:spcPct val="90000"/>
              </a:lnSpc>
              <a:spcBef>
                <a:spcPts val="500"/>
              </a:spcBef>
              <a:spcAft>
                <a:spcPct val="0"/>
              </a:spcAft>
              <a:buClr>
                <a:schemeClr val="dk2"/>
              </a:buClr>
              <a:buSzPts val="1800"/>
              <a:buNone/>
              <a:defRPr/>
            </a:lvl7pPr>
            <a:lvl8pPr marL="3657600" lvl="7" indent="-342900" algn="l">
              <a:lnSpc>
                <a:spcPct val="90000"/>
              </a:lnSpc>
              <a:spcBef>
                <a:spcPts val="500"/>
              </a:spcBef>
              <a:spcAft>
                <a:spcPct val="0"/>
              </a:spcAft>
              <a:buClr>
                <a:schemeClr val="dk2"/>
              </a:buClr>
              <a:buSzPts val="1800"/>
              <a:buChar char="•"/>
              <a:defRPr/>
            </a:lvl8pPr>
            <a:lvl9pPr marL="4114800" lvl="8" indent="-342900" algn="l">
              <a:lnSpc>
                <a:spcPct val="90000"/>
              </a:lnSpc>
              <a:spcBef>
                <a:spcPts val="500"/>
              </a:spcBef>
              <a:spcAft>
                <a:spcPct val="0"/>
              </a:spcAft>
              <a:buClr>
                <a:schemeClr val="dk2"/>
              </a:buClr>
              <a:buSzPts val="1800"/>
              <a:buChar char="•"/>
              <a:defRPr/>
            </a:lvl9pPr>
          </a:lstStyle>
          <a:p>
            <a:endParaRPr/>
          </a:p>
        </p:txBody>
      </p:sp>
      <p:pic>
        <p:nvPicPr>
          <p:cNvPr id="30" name="Google Shape;30;p21"/>
          <p:cNvPicPr preferRelativeResize="0"/>
          <p:nvPr/>
        </p:nvPicPr>
        <p:blipFill>
          <a:blip r:embed="rId1">
            <a:alphaModFix/>
          </a:blip>
          <a:stretch>
            <a:fillRect/>
          </a:stretch>
        </p:blipFill>
        <p:spPr>
          <a:xfrm>
            <a:off x="482924" y="1438235"/>
            <a:ext cx="3217267" cy="3144915"/>
          </a:xfrm>
          <a:prstGeom prst="rect">
            <a:avLst/>
          </a:prstGeom>
          <a:noFill/>
          <a:ln>
            <a:noFill/>
          </a:ln>
        </p:spPr>
      </p:pic>
      <p:pic>
        <p:nvPicPr>
          <p:cNvPr id="31" name="Google Shape;31;p21"/>
          <p:cNvPicPr preferRelativeResize="0"/>
          <p:nvPr/>
        </p:nvPicPr>
        <p:blipFill>
          <a:blip r:embed="rId2">
            <a:alphaModFix/>
          </a:blip>
          <a:stretch>
            <a:fillRect/>
          </a:stretch>
        </p:blipFill>
        <p:spPr>
          <a:xfrm>
            <a:off x="482925" y="6138200"/>
            <a:ext cx="1602202" cy="372400"/>
          </a:xfrm>
          <a:prstGeom prst="rect">
            <a:avLst/>
          </a:prstGeom>
          <a:noFill/>
          <a:ln>
            <a:noFill/>
          </a:ln>
        </p:spPr>
      </p:pic>
      <p:sp>
        <p:nvSpPr>
          <p:cNvPr id="32" name="Google Shape;32;p21"/>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lvl1pPr marL="0" lvl="0" indent="0" algn="r">
              <a:spcBef>
                <a:spcPct val="0"/>
              </a:spcBef>
              <a:spcAft>
                <a:spcPct val="0"/>
              </a:spcAft>
              <a:buClr>
                <a:srgbClr val="000000"/>
              </a:buClr>
              <a:buSzPts val="1300"/>
              <a:buFont typeface="Arial"/>
              <a:buNone/>
              <a:defRPr/>
            </a:lvl1pPr>
            <a:lvl2pPr marL="0" lvl="1" indent="0" algn="r">
              <a:spcBef>
                <a:spcPct val="0"/>
              </a:spcBef>
              <a:spcAft>
                <a:spcPct val="0"/>
              </a:spcAft>
              <a:buClr>
                <a:srgbClr val="000000"/>
              </a:buClr>
              <a:buSzPts val="1300"/>
              <a:buFont typeface="Arial"/>
              <a:buNone/>
              <a:defRPr/>
            </a:lvl2pPr>
            <a:lvl3pPr marL="0" lvl="2" indent="0" algn="r">
              <a:spcBef>
                <a:spcPct val="0"/>
              </a:spcBef>
              <a:spcAft>
                <a:spcPct val="0"/>
              </a:spcAft>
              <a:buClr>
                <a:srgbClr val="000000"/>
              </a:buClr>
              <a:buSzPts val="1300"/>
              <a:buFont typeface="Arial"/>
              <a:buNone/>
              <a:defRPr/>
            </a:lvl3pPr>
            <a:lvl4pPr marL="0" lvl="3" indent="0" algn="r">
              <a:spcBef>
                <a:spcPct val="0"/>
              </a:spcBef>
              <a:spcAft>
                <a:spcPct val="0"/>
              </a:spcAft>
              <a:buClr>
                <a:srgbClr val="000000"/>
              </a:buClr>
              <a:buSzPts val="1300"/>
              <a:buFont typeface="Arial"/>
              <a:buNone/>
              <a:defRPr/>
            </a:lvl4pPr>
            <a:lvl5pPr marL="0" lvl="4" indent="0" algn="r">
              <a:spcBef>
                <a:spcPct val="0"/>
              </a:spcBef>
              <a:spcAft>
                <a:spcPct val="0"/>
              </a:spcAft>
              <a:buClr>
                <a:srgbClr val="000000"/>
              </a:buClr>
              <a:buSzPts val="1300"/>
              <a:buFont typeface="Arial"/>
              <a:buNone/>
              <a:defRPr/>
            </a:lvl5pPr>
            <a:lvl6pPr marL="0" lvl="5" indent="0" algn="r">
              <a:spcBef>
                <a:spcPct val="0"/>
              </a:spcBef>
              <a:spcAft>
                <a:spcPct val="0"/>
              </a:spcAft>
              <a:buClr>
                <a:srgbClr val="000000"/>
              </a:buClr>
              <a:buSzPts val="1300"/>
              <a:buFont typeface="Arial"/>
              <a:buNone/>
              <a:defRPr/>
            </a:lvl6pPr>
            <a:lvl7pPr marL="0" lvl="6" indent="0" algn="r">
              <a:spcBef>
                <a:spcPct val="0"/>
              </a:spcBef>
              <a:spcAft>
                <a:spcPct val="0"/>
              </a:spcAft>
              <a:buClr>
                <a:srgbClr val="000000"/>
              </a:buClr>
              <a:buSzPts val="1300"/>
              <a:buFont typeface="Arial"/>
              <a:buNone/>
              <a:defRPr/>
            </a:lvl7pPr>
            <a:lvl8pPr marL="0" lvl="7" indent="0" algn="r">
              <a:spcBef>
                <a:spcPct val="0"/>
              </a:spcBef>
              <a:spcAft>
                <a:spcPct val="0"/>
              </a:spcAft>
              <a:buClr>
                <a:srgbClr val="000000"/>
              </a:buClr>
              <a:buSzPts val="1300"/>
              <a:buFont typeface="Arial"/>
              <a:buNone/>
              <a:defRPr/>
            </a:lvl8pPr>
            <a:lvl9pPr marL="0" lvl="8" indent="0" algn="r">
              <a:spcBef>
                <a:spcPct val="0"/>
              </a:spcBef>
              <a:spcAft>
                <a:spcPct val="0"/>
              </a:spcAft>
              <a:buClr>
                <a:srgbClr val="000000"/>
              </a:buClr>
              <a:buSzPts val="1300"/>
              <a:buFont typeface="Arial"/>
              <a:buNone/>
              <a:defRPr/>
            </a:lvl9pPr>
          </a:lstStyle>
          <a:p>
            <a:pPr marL="0" lvl="0" indent="0" algn="r" rtl="0">
              <a:spcBef>
                <a:spcPct val="0"/>
              </a:spcBef>
              <a:spcAft>
                <a:spcPct val="0"/>
              </a:spcAft>
              <a:buNone/>
            </a:pPr>
            <a:fld id="{00000000-1234-1234-1234-123412341234}" type="slidenum">
              <a:rPr lang="en-US"/>
              <a:t>0</a:t>
            </a:fld>
            <a:endParaRPr/>
          </a:p>
        </p:txBody>
      </p:sp>
    </p:spTree>
    <p:extLst>
      <p:ext uri="{BB962C8B-B14F-4D97-AF65-F5344CB8AC3E}">
        <p14:creationId xmlns:p14="http://schemas.microsoft.com/office/powerpoint/2010/main" val="3885183290"/>
      </p:ext>
    </p:extLst>
  </p:cSld>
  <p:clrMapOvr>
    <a:masterClrMapping/>
  </p:clrMapOvr>
  <p:transition/>
  <p:timing/>
  <p:hf sldNum="0"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3FCDE8B2-D4CF-B34C-3578-1036A6698E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1546E1-A494-B023-35DF-1ACCF2BAB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86CC22-0D2A-AFA0-4408-697980843042}"/>
              </a:ext>
            </a:extLst>
          </p:cNvPr>
          <p:cNvSpPr>
            <a:spLocks noGrp="1"/>
          </p:cNvSpPr>
          <p:nvPr>
            <p:ph type="dt" sz="half" idx="10"/>
          </p:nvPr>
        </p:nvSpPr>
        <p:spPr/>
        <p:txBody>
          <a:bodyPr/>
          <a:lstStyle/>
          <a:p>
            <a:fld id="{49D61110-DC8D-4653-9DBD-CB6D6419D519}" type="datetimeFigureOut">
              <a:rPr lang="en-US" smtClean="0"/>
              <a:t>12/17/2025</a:t>
            </a:fld>
            <a:endParaRPr lang="en-US"/>
          </a:p>
        </p:txBody>
      </p:sp>
      <p:sp>
        <p:nvSpPr>
          <p:cNvPr id="5" name="Footer Placeholder 4">
            <a:extLst>
              <a:ext uri="{FF2B5EF4-FFF2-40B4-BE49-F238E27FC236}">
                <a16:creationId xmlns:a16="http://schemas.microsoft.com/office/drawing/2014/main" id="{6E3480C8-E3B6-84A5-C04D-E6492710A9CD}"/>
              </a:ext>
            </a:extLst>
          </p:cNvPr>
          <p:cNvSpPr>
            <a:spLocks noGrp="1"/>
          </p:cNvSpPr>
          <p:nvPr>
            <p:ph type="ftr" sz="quarter" idx="11"/>
          </p:nvPr>
        </p:nvSpPr>
        <p:spPr/>
        <p:txBody>
          <a:bodyPr/>
          <a:lstStyle/>
          <a:p>
            <a:r>
              <a:rPr lang="en-US"/>
              <a:t>alifornia’s Health and Human Services Data Exchange Framework (DxF) </a:t>
            </a:r>
          </a:p>
        </p:txBody>
      </p:sp>
      <p:sp>
        <p:nvSpPr>
          <p:cNvPr id="6" name="Slide Number Placeholder 5">
            <a:extLst>
              <a:ext uri="{FF2B5EF4-FFF2-40B4-BE49-F238E27FC236}">
                <a16:creationId xmlns:a16="http://schemas.microsoft.com/office/drawing/2014/main" id="{744C4EB5-367A-B5A4-097D-6BA22D0FEE9C}"/>
              </a:ext>
            </a:extLst>
          </p:cNvPr>
          <p:cNvSpPr>
            <a:spLocks noGrp="1"/>
          </p:cNvSpPr>
          <p:nvPr>
            <p:ph type="sldNum" sz="quarter" idx="12"/>
          </p:nvPr>
        </p:nvSpPr>
        <p:spPr/>
        <p:txBody>
          <a:bodyPr/>
          <a:lstStyle/>
          <a:p>
            <a:fld id="{0D710AFF-F841-455A-BDB9-C98CBCFB78E4}" type="slidenum">
              <a:rPr lang="en-US" smtClean="0"/>
              <a:t>‹#›</a:t>
            </a:fld>
            <a:endParaRPr lang="en-US"/>
          </a:p>
        </p:txBody>
      </p:sp>
    </p:spTree>
    <p:extLst>
      <p:ext uri="{BB962C8B-B14F-4D97-AF65-F5344CB8AC3E}">
        <p14:creationId xmlns:p14="http://schemas.microsoft.com/office/powerpoint/2010/main" val="623528520"/>
      </p:ext>
    </p:extLst>
  </p:cSld>
  <p:clrMapOvr>
    <a:masterClrMapping/>
  </p:clrMapOvr>
  <p:transition/>
  <p:timing/>
  <p:hf sldNum="0" hdr="0" dt="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ED470D3-2F65-D65C-72FB-94503EEB5B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B4D9A-2961-D977-3597-F3AA96EAC3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14C72-7532-BC9D-EA89-7F68F2F036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84E01F-0E63-8057-BF75-46B82DD7A1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07FF83-ACF6-50EE-36CE-22CD095455C7}"/>
              </a:ext>
            </a:extLst>
          </p:cNvPr>
          <p:cNvSpPr>
            <a:spLocks noGrp="1"/>
          </p:cNvSpPr>
          <p:nvPr>
            <p:ph type="ftr" sz="quarter" idx="11"/>
          </p:nvPr>
        </p:nvSpPr>
        <p:spPr/>
        <p:txBody>
          <a:bodyPr/>
          <a:lstStyle/>
          <a:p>
            <a:r>
              <a:rPr lang="en-US"/>
              <a:t>alifornia’s Health and Human Services Data Exchange Framework (DxF) </a:t>
            </a:r>
          </a:p>
        </p:txBody>
      </p:sp>
      <p:sp>
        <p:nvSpPr>
          <p:cNvPr id="7" name="Slide Number Placeholder 6">
            <a:extLst>
              <a:ext uri="{FF2B5EF4-FFF2-40B4-BE49-F238E27FC236}">
                <a16:creationId xmlns:a16="http://schemas.microsoft.com/office/drawing/2014/main" id="{815733B0-9AA8-B196-E0A1-544BED9A6D02}"/>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3270718982"/>
      </p:ext>
    </p:extLst>
  </p:cSld>
  <p:clrMapOvr>
    <a:masterClrMapping/>
  </p:clrMapOvr>
  <p:transition/>
  <p:timing/>
  <p:hf sldNum="0" hdr="0" dt="0"/>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9EE16D3-4EA4-505C-9BE3-692775BA07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4DC7A4-B473-A9A6-D21C-66FEE00B3F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ACCE7-3BD3-3C04-B82A-C786D66798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AE914D-0988-A7D7-329E-A53CFC490B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CCDAD-C996-CD75-F8D8-F78CCBD7F4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39C07-0A3A-E5A8-2241-31FD0472920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F46B054-3975-8ED0-835F-B07FACD74453}"/>
              </a:ext>
            </a:extLst>
          </p:cNvPr>
          <p:cNvSpPr>
            <a:spLocks noGrp="1"/>
          </p:cNvSpPr>
          <p:nvPr>
            <p:ph type="ftr" sz="quarter" idx="11"/>
          </p:nvPr>
        </p:nvSpPr>
        <p:spPr/>
        <p:txBody>
          <a:bodyPr/>
          <a:lstStyle/>
          <a:p>
            <a:r>
              <a:rPr lang="en-US"/>
              <a:t>alifornia’s Health and Human Services Data Exchange Framework (DxF) </a:t>
            </a:r>
          </a:p>
        </p:txBody>
      </p:sp>
      <p:sp>
        <p:nvSpPr>
          <p:cNvPr id="9" name="Slide Number Placeholder 8">
            <a:extLst>
              <a:ext uri="{FF2B5EF4-FFF2-40B4-BE49-F238E27FC236}">
                <a16:creationId xmlns:a16="http://schemas.microsoft.com/office/drawing/2014/main" id="{FC4B620E-C017-E647-78CD-AD4C47BEB47F}"/>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431438850"/>
      </p:ext>
    </p:extLst>
  </p:cSld>
  <p:clrMapOvr>
    <a:masterClrMapping/>
  </p:clrMapOvr>
  <p:transition/>
  <p:timing/>
  <p:hf sldNum="0" hdr="0" dt="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04498CD9-ADD8-5481-9F91-FD6DA228B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E33B5-7462-459B-F4C9-F960737F95C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BFAD038-0469-3AF4-F445-5C06DD48356D}"/>
              </a:ext>
            </a:extLst>
          </p:cNvPr>
          <p:cNvSpPr>
            <a:spLocks noGrp="1"/>
          </p:cNvSpPr>
          <p:nvPr>
            <p:ph type="ftr" sz="quarter" idx="11"/>
          </p:nvPr>
        </p:nvSpPr>
        <p:spPr/>
        <p:txBody>
          <a:bodyPr/>
          <a:lstStyle/>
          <a:p>
            <a:r>
              <a:rPr lang="en-US"/>
              <a:t>alifornia’s Health and Human Services Data Exchange Framework (DxF) </a:t>
            </a:r>
          </a:p>
        </p:txBody>
      </p:sp>
      <p:sp>
        <p:nvSpPr>
          <p:cNvPr id="5" name="Slide Number Placeholder 4">
            <a:extLst>
              <a:ext uri="{FF2B5EF4-FFF2-40B4-BE49-F238E27FC236}">
                <a16:creationId xmlns:a16="http://schemas.microsoft.com/office/drawing/2014/main" id="{D9080D54-DFAC-9773-EBFC-7E798E6888B9}"/>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3524598978"/>
      </p:ext>
    </p:extLst>
  </p:cSld>
  <p:clrMapOvr>
    <a:masterClrMapping/>
  </p:clrMapOvr>
  <p:transition/>
  <p:timing/>
  <p:hf sldNum="0" hdr="0" dt="0"/>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17EA686D-F638-8E85-7DDD-B9C905B5E5C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FA700A-F0B9-61DE-4C97-317D08166B7C}"/>
              </a:ext>
            </a:extLst>
          </p:cNvPr>
          <p:cNvSpPr>
            <a:spLocks noGrp="1"/>
          </p:cNvSpPr>
          <p:nvPr>
            <p:ph type="ftr" sz="quarter" idx="11"/>
          </p:nvPr>
        </p:nvSpPr>
        <p:spPr/>
        <p:txBody>
          <a:bodyPr/>
          <a:lstStyle/>
          <a:p>
            <a:r>
              <a:rPr lang="en-US"/>
              <a:t>alifornia’s Health and Human Services Data Exchange Framework (DxF) </a:t>
            </a:r>
          </a:p>
        </p:txBody>
      </p:sp>
      <p:sp>
        <p:nvSpPr>
          <p:cNvPr id="4" name="Slide Number Placeholder 3">
            <a:extLst>
              <a:ext uri="{FF2B5EF4-FFF2-40B4-BE49-F238E27FC236}">
                <a16:creationId xmlns:a16="http://schemas.microsoft.com/office/drawing/2014/main" id="{22050759-8E74-F97E-5103-FC2EBBEE381A}"/>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324976718"/>
      </p:ext>
    </p:extLst>
  </p:cSld>
  <p:clrMapOvr>
    <a:masterClrMapping/>
  </p:clrMapOvr>
  <p:transition/>
  <p:timing/>
  <p:hf sldNum="0" hdr="0" dt="0"/>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5FDED3CC-D769-C510-6C26-CC75A219A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DF747E-A08C-0FF1-C6FB-084EA8792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31665E-9CE7-0B4A-891B-9BFA6D4F5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1FCF6-DF45-A55E-CEC9-DA94AAA6F8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E2F5ED-70B5-58E0-5221-7AEA80373CBA}"/>
              </a:ext>
            </a:extLst>
          </p:cNvPr>
          <p:cNvSpPr>
            <a:spLocks noGrp="1"/>
          </p:cNvSpPr>
          <p:nvPr>
            <p:ph type="ftr" sz="quarter" idx="11"/>
          </p:nvPr>
        </p:nvSpPr>
        <p:spPr/>
        <p:txBody>
          <a:bodyPr/>
          <a:lstStyle/>
          <a:p>
            <a:r>
              <a:rPr lang="en-US"/>
              <a:t>alifornia’s Health and Human Services Data Exchange Framework (DxF) </a:t>
            </a:r>
          </a:p>
        </p:txBody>
      </p:sp>
      <p:sp>
        <p:nvSpPr>
          <p:cNvPr id="7" name="Slide Number Placeholder 6">
            <a:extLst>
              <a:ext uri="{FF2B5EF4-FFF2-40B4-BE49-F238E27FC236}">
                <a16:creationId xmlns:a16="http://schemas.microsoft.com/office/drawing/2014/main" id="{1D3E156A-F026-DFA6-930F-6B627699034F}"/>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2890322227"/>
      </p:ext>
    </p:extLst>
  </p:cSld>
  <p:clrMapOvr>
    <a:masterClrMapping/>
  </p:clrMapOvr>
  <p:transition/>
  <p:timing/>
  <p:hf sldNum="0" hdr="0" dt="0"/>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603DE0-C1DF-9BC1-7FEB-53B22B50E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371A43-BD79-5F40-7DE5-D4007E31F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8B02D-20F4-7D5C-4A7B-8056EE96A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63E09-3CFD-1698-967F-470BAB68D6D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763299A-44AB-A991-AB95-E47009129603}"/>
              </a:ext>
            </a:extLst>
          </p:cNvPr>
          <p:cNvSpPr>
            <a:spLocks noGrp="1"/>
          </p:cNvSpPr>
          <p:nvPr>
            <p:ph type="ftr" sz="quarter" idx="11"/>
          </p:nvPr>
        </p:nvSpPr>
        <p:spPr/>
        <p:txBody>
          <a:bodyPr/>
          <a:lstStyle/>
          <a:p>
            <a:r>
              <a:rPr lang="en-US"/>
              <a:t>alifornia’s Health and Human Services Data Exchange Framework (DxF) </a:t>
            </a:r>
          </a:p>
        </p:txBody>
      </p:sp>
      <p:sp>
        <p:nvSpPr>
          <p:cNvPr id="7" name="Slide Number Placeholder 6">
            <a:extLst>
              <a:ext uri="{FF2B5EF4-FFF2-40B4-BE49-F238E27FC236}">
                <a16:creationId xmlns:a16="http://schemas.microsoft.com/office/drawing/2014/main" id="{497228AD-BF34-52AC-028B-E9A4E3E87A12}"/>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2698174677"/>
      </p:ext>
    </p:extLst>
  </p:cSld>
  <p:clrMapOvr>
    <a:masterClrMapping/>
  </p:clrMapOvr>
  <p:transition/>
  <p:timing/>
  <p:hf sldNum="0" hdr="0" dt="0"/>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D1FE2E6C-4AB1-0C4D-A587-37E788017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3BAAE-5003-F796-DE69-6728B80BCD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78EBD-8557-83BB-C3A0-90388AC04D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6AA1FD-6E5A-7791-C321-860415B79AE0}"/>
              </a:ext>
            </a:extLst>
          </p:cNvPr>
          <p:cNvSpPr>
            <a:spLocks noGrp="1"/>
          </p:cNvSpPr>
          <p:nvPr>
            <p:ph type="ftr" sz="quarter" idx="11"/>
          </p:nvPr>
        </p:nvSpPr>
        <p:spPr/>
        <p:txBody>
          <a:bodyPr/>
          <a:lstStyle/>
          <a:p>
            <a:r>
              <a:rPr lang="en-US"/>
              <a:t>alifornia’s Health and Human Services Data Exchange Framework (DxF) </a:t>
            </a:r>
          </a:p>
        </p:txBody>
      </p:sp>
      <p:sp>
        <p:nvSpPr>
          <p:cNvPr id="6" name="Slide Number Placeholder 5">
            <a:extLst>
              <a:ext uri="{FF2B5EF4-FFF2-40B4-BE49-F238E27FC236}">
                <a16:creationId xmlns:a16="http://schemas.microsoft.com/office/drawing/2014/main" id="{93DA182E-AD65-F2EC-D39E-7CCD52BD9BDC}"/>
              </a:ext>
            </a:extLst>
          </p:cNvPr>
          <p:cNvSpPr>
            <a:spLocks noGrp="1"/>
          </p:cNvSpPr>
          <p:nvPr>
            <p:ph type="sldNum" sz="quarter" idx="12"/>
          </p:nvPr>
        </p:nvSpPr>
        <p:spPr/>
        <p:txBody>
          <a:bodyPr/>
          <a:lstStyle/>
          <a:p>
            <a:fld id="{C70139DD-7733-6348-9C3F-8B0E9B4D9391}" type="slidenum">
              <a:rPr lang="en-US" smtClean="0"/>
              <a:t>‹#›</a:t>
            </a:fld>
            <a:endParaRPr lang="en-US"/>
          </a:p>
        </p:txBody>
      </p:sp>
    </p:spTree>
    <p:extLst>
      <p:ext uri="{BB962C8B-B14F-4D97-AF65-F5344CB8AC3E}">
        <p14:creationId xmlns:p14="http://schemas.microsoft.com/office/powerpoint/2010/main" val="2994699462"/>
      </p:ext>
    </p:extLst>
  </p:cSld>
  <p:clrMapOvr>
    <a:masterClrMapping/>
  </p:clrMapOvr>
  <p:transition/>
  <p:timing/>
  <p:hf sldNum="0" hdr="0" dt="0"/>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C9D44295-52B8-C8FF-A5FF-425F54EDF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A3A9D-0C4C-6F41-B6BC-B55D6E591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453BD-6955-135F-EA1C-A89684D2F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itchFamily="2" charset="77"/>
                <a:cs typeface="Poppins" pitchFamily="2" charset="77"/>
              </a:defRPr>
            </a:lvl1pPr>
          </a:lstStyle>
          <a:p>
            <a:endParaRPr lang="en-US"/>
          </a:p>
        </p:txBody>
      </p:sp>
      <p:sp>
        <p:nvSpPr>
          <p:cNvPr id="5" name="Footer Placeholder 4">
            <a:extLst>
              <a:ext uri="{FF2B5EF4-FFF2-40B4-BE49-F238E27FC236}">
                <a16:creationId xmlns:a16="http://schemas.microsoft.com/office/drawing/2014/main" id="{836B3F38-B3BB-48FE-9E08-DF3231E27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alifornia’s Health and Human Services Data Exchange Framework (DxF) </a:t>
            </a:r>
          </a:p>
        </p:txBody>
      </p:sp>
      <p:sp>
        <p:nvSpPr>
          <p:cNvPr id="6" name="Slide Number Placeholder 5">
            <a:extLst>
              <a:ext uri="{FF2B5EF4-FFF2-40B4-BE49-F238E27FC236}">
                <a16:creationId xmlns:a16="http://schemas.microsoft.com/office/drawing/2014/main" id="{9214B9F3-5409-46C2-7AE2-3C689466A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itchFamily="2" charset="77"/>
                <a:cs typeface="Poppins" pitchFamily="2" charset="77"/>
              </a:defRPr>
            </a:lvl1pPr>
          </a:lstStyle>
          <a:p>
            <a:fld id="{C70139DD-7733-6348-9C3F-8B0E9B4D9391}" type="slidenum">
              <a:rPr lang="en-US" smtClean="0"/>
              <a:t>‹#›</a:t>
            </a:fld>
            <a:endParaRPr lang="en-US"/>
          </a:p>
        </p:txBody>
      </p:sp>
    </p:spTree>
    <p:extLst>
      <p:ext uri="{BB962C8B-B14F-4D97-AF65-F5344CB8AC3E}">
        <p14:creationId xmlns:p14="http://schemas.microsoft.com/office/powerpoint/2010/main" val="51590217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771" r:id="rId11"/>
    <p:sldLayoutId id="2147483772" r:id="rId12"/>
    <p:sldLayoutId id="2147483720" r:id="rId13"/>
    <p:sldLayoutId id="2147483726" r:id="rId14"/>
    <p:sldLayoutId id="2147483773" r:id="rId15"/>
    <p:sldLayoutId id="2147483727" r:id="rId16"/>
    <p:sldLayoutId id="2147483788" r:id="rId17"/>
    <p:sldLayoutId id="2147483789" r:id="rId18"/>
    <p:sldLayoutId id="2147483803" r:id="rId19"/>
    <p:sldLayoutId id="2147483822" r:id="rId20"/>
    <p:sldLayoutId id="2147483824" r:id="rId21"/>
    <p:sldLayoutId id="2147483825" r:id="rId22"/>
    <p:sldLayoutId id="2147483858" r:id="rId23"/>
  </p:sldLayoutIdLst>
  <p:transition/>
  <p:timing/>
  <p:hf sldNum="0" hdr="0" dt="0"/>
  <p:txStyles>
    <p:title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xml" /><Relationship Id="rId3" Type="http://schemas.openxmlformats.org/officeDocument/2006/relationships/image" Target="../media/image10.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 Id="rId3" Type="http://schemas.openxmlformats.org/officeDocument/2006/relationships/image" Target="../media/image4.png" /><Relationship Id="rId4" Type="http://schemas.openxmlformats.org/officeDocument/2006/relationships/chart" Target="../charts/char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8.xml" /><Relationship Id="rId3" Type="http://schemas.openxmlformats.org/officeDocument/2006/relationships/image" Target="../media/image4.png" /><Relationship Id="rId4" Type="http://schemas.openxmlformats.org/officeDocument/2006/relationships/chart" Target="../charts/char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 Id="rId3" Type="http://schemas.openxmlformats.org/officeDocument/2006/relationships/image" Target="../media/image4.png" /><Relationship Id="rId4" Type="http://schemas.openxmlformats.org/officeDocument/2006/relationships/chart" Target="../charts/char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chart" Target="../charts/chart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 Id="rId3" Type="http://schemas.openxmlformats.org/officeDocument/2006/relationships/image" Target="../media/image4.png" /><Relationship Id="rId4" Type="http://schemas.openxmlformats.org/officeDocument/2006/relationships/image" Target="../media/image1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 Id="rId3" Type="http://schemas.openxmlformats.org/officeDocument/2006/relationships/image" Target="../media/image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9.xml" /><Relationship Id="rId3"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12"/>
        <p:cNvGrpSpPr/>
        <p:nvPr/>
      </p:nvGrpSpPr>
      <p:grpSpPr>
        <a:xfrm>
          <a:off x="0" y="0"/>
          <a:ext cx="0" cy="0"/>
        </a:xfrm>
      </p:grpSpPr>
      <p:sp>
        <p:nvSpPr>
          <p:cNvPr id="313" name="Google Shape;313;p3"/>
          <p:cNvSpPr txBox="1">
            <a:spLocks noGrp="1"/>
          </p:cNvSpPr>
          <p:nvPr>
            <p:ph type="title"/>
          </p:nvPr>
        </p:nvSpPr>
        <p:spPr>
          <a:xfrm>
            <a:off x="3717779" y="1323466"/>
            <a:ext cx="6896249"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ct val="0"/>
              </a:spcBef>
              <a:spcAft>
                <a:spcPct val="0"/>
              </a:spcAft>
              <a:buClr>
                <a:schemeClr val="lt2"/>
              </a:buClr>
              <a:buSzPts val="5400"/>
              <a:buFont typeface="Poppins"/>
              <a:buNone/>
            </a:pPr>
            <a:r>
              <a:rPr lang="en-US"/>
              <a:t>Data Exchange Framework (DxF)</a:t>
            </a:r>
            <a:endParaRPr/>
          </a:p>
        </p:txBody>
      </p:sp>
      <p:sp>
        <p:nvSpPr>
          <p:cNvPr id="314" name="Google Shape;314;p3"/>
          <p:cNvSpPr txBox="1">
            <a:spLocks noGrp="1"/>
          </p:cNvSpPr>
          <p:nvPr>
            <p:ph type="body" idx="1"/>
          </p:nvPr>
        </p:nvSpPr>
        <p:spPr>
          <a:xfrm>
            <a:off x="3717779" y="2603500"/>
            <a:ext cx="6896100" cy="1392238"/>
          </a:xfrm>
          <a:prstGeom prst="rect">
            <a:avLst/>
          </a:prstGeom>
          <a:noFill/>
          <a:ln>
            <a:noFill/>
          </a:ln>
        </p:spPr>
        <p:txBody>
          <a:bodyPr spcFirstLastPara="1" wrap="square" lIns="91425" tIns="45700" rIns="91425" bIns="45700" anchor="t" anchorCtr="0">
            <a:noAutofit/>
          </a:bodyPr>
          <a:lstStyle/>
          <a:p>
            <a:pPr marL="0" indent="0">
              <a:spcBef>
                <a:spcPct val="0"/>
              </a:spcBef>
            </a:pPr>
            <a:r>
              <a:rPr lang="en-US" sz="2400"/>
              <a:t>Implementation Advisory Committee (IAC)</a:t>
            </a:r>
          </a:p>
        </p:txBody>
      </p:sp>
      <p:sp>
        <p:nvSpPr>
          <p:cNvPr id="315" name="Google Shape;315;p3"/>
          <p:cNvSpPr txBox="1">
            <a:spLocks noGrp="1"/>
          </p:cNvSpPr>
          <p:nvPr>
            <p:ph type="body" idx="2"/>
          </p:nvPr>
        </p:nvSpPr>
        <p:spPr>
          <a:xfrm>
            <a:off x="893472" y="4326918"/>
            <a:ext cx="1834306" cy="344009"/>
          </a:xfrm>
          <a:prstGeom prst="rect">
            <a:avLst/>
          </a:prstGeom>
          <a:solidFill>
            <a:schemeClr val="accent4"/>
          </a:solidFill>
          <a:ln>
            <a:noFill/>
          </a:ln>
        </p:spPr>
        <p:txBody>
          <a:bodyPr spcFirstLastPara="1" wrap="square" lIns="91425" tIns="91425" rIns="91425" bIns="45700" anchor="ctr" anchorCtr="0">
            <a:normAutofit/>
          </a:bodyPr>
          <a:lstStyle/>
          <a:p>
            <a:pPr marL="0" lvl="0" indent="0">
              <a:spcBef>
                <a:spcPct val="0"/>
              </a:spcBef>
            </a:pPr>
            <a:r>
              <a:rPr lang="en-US"/>
              <a:t>December 4, 2025</a:t>
            </a:r>
          </a:p>
        </p:txBody>
      </p:sp>
      <p:sp>
        <p:nvSpPr>
          <p:cNvPr id="317" name="Google Shape;317;p3"/>
          <p:cNvSpPr txBox="1">
            <a:spLocks noGrp="1"/>
          </p:cNvSpPr>
          <p:nvPr>
            <p:ph type="body" idx="4"/>
          </p:nvPr>
        </p:nvSpPr>
        <p:spPr>
          <a:xfrm>
            <a:off x="814814" y="4818448"/>
            <a:ext cx="2424936" cy="996399"/>
          </a:xfrm>
          <a:prstGeom prst="rect">
            <a:avLst/>
          </a:prstGeom>
          <a:noFill/>
          <a:ln>
            <a:noFill/>
          </a:ln>
        </p:spPr>
        <p:txBody>
          <a:bodyPr spcFirstLastPara="1" wrap="square" lIns="91425" tIns="45700" rIns="91425" bIns="45700" anchor="t" anchorCtr="0">
            <a:noAutofit/>
          </a:bodyPr>
          <a:lstStyle/>
          <a:p>
            <a:pPr marL="0" lvl="0" indent="0"/>
            <a:r>
              <a:rPr lang="en-US"/>
              <a:t>9:00-10:00 am</a:t>
            </a:r>
          </a:p>
        </p:txBody>
      </p:sp>
      <p:pic>
        <p:nvPicPr>
          <p:cNvPr id="3" name="Picture 2">
            <a:extLst>
              <a:ext uri="{FF2B5EF4-FFF2-40B4-BE49-F238E27FC236}">
                <a16:creationId xmlns:a16="http://schemas.microsoft.com/office/drawing/2014/main" id="{FA790777-BB2D-9072-4E4C-2C4FCEB687B5}"/>
              </a:ext>
            </a:extLst>
          </p:cNvPr>
          <p:cNvPicPr>
            <a:picLocks noChangeAspect="1"/>
          </p:cNvPicPr>
          <p:nvPr/>
        </p:nvPicPr>
        <p:blipFill>
          <a:blip r:embed="rId3"/>
          <a:stretch>
            <a:fillRect/>
          </a:stretch>
        </p:blipFill>
        <p:spPr>
          <a:xfrm>
            <a:off x="4713538" y="4818448"/>
            <a:ext cx="7297168" cy="151468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3766F244-B5AD-A02A-A8DA-26B3BE4887D0}"/>
            </a:ext>
          </a:extLst>
        </p:cNvPr>
        <p:cNvGrpSpPr/>
        <p:nvPr/>
      </p:nvGrpSpPr>
      <p:grpSpPr>
        <a:xfrm>
          <a:off x="0" y="0"/>
          <a:ext cx="0" cy="0"/>
        </a:xfrm>
      </p:grpSpPr>
      <p:sp>
        <p:nvSpPr>
          <p:cNvPr id="3" name="Title 2">
            <a:extLst>
              <a:ext uri="{FF2B5EF4-FFF2-40B4-BE49-F238E27FC236}">
                <a16:creationId xmlns:a16="http://schemas.microsoft.com/office/drawing/2014/main" id="{BB2DCB75-C1D6-5C50-BC19-64A117BFE18C}"/>
              </a:ext>
            </a:extLst>
          </p:cNvPr>
          <p:cNvSpPr>
            <a:spLocks noGrp="1"/>
          </p:cNvSpPr>
          <p:nvPr>
            <p:ph type="title" idx="4294967295"/>
          </p:nvPr>
        </p:nvSpPr>
        <p:spPr>
          <a:xfrm>
            <a:off x="2637323" y="2759714"/>
            <a:ext cx="6732932" cy="1325563"/>
          </a:xfrm>
        </p:spPr>
        <p:txBody>
          <a:bodyPr>
            <a:normAutofit fontScale="90000"/>
          </a:bodyPr>
          <a:lstStyle/>
          <a:p>
            <a:pPr algn="ctr"/>
            <a:r>
              <a:rPr lang="en-US" sz="5400">
                <a:solidFill>
                  <a:schemeClr val="bg2"/>
                </a:solidFill>
                <a:latin typeface="Poppins"/>
                <a:ea typeface="Poppins"/>
                <a:cs typeface="Poppins"/>
              </a:rPr>
              <a:t>Overview of SB 660</a:t>
            </a:r>
          </a:p>
        </p:txBody>
      </p:sp>
    </p:spTree>
    <p:extLst>
      <p:ext uri="{BB962C8B-B14F-4D97-AF65-F5344CB8AC3E}">
        <p14:creationId xmlns:p14="http://schemas.microsoft.com/office/powerpoint/2010/main" val="1372463606"/>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48">
          <a:extLst>
            <a:ext uri="{FF2B5EF4-FFF2-40B4-BE49-F238E27FC236}">
              <a16:creationId xmlns:a16="http://schemas.microsoft.com/office/drawing/2014/main" id="{7B7A00F4-4956-DA2D-E98C-AAC8FD905EA5}"/>
            </a:ext>
          </a:extLst>
        </p:cNvPr>
        <p:cNvGrpSpPr/>
        <p:nvPr/>
      </p:nvGrpSpPr>
      <p:grpSpPr>
        <a:xfrm>
          <a:off x="0" y="0"/>
          <a:ext cx="0" cy="0"/>
        </a:xfrm>
      </p:grpSpPr>
      <p:sp>
        <p:nvSpPr>
          <p:cNvPr id="3" name="Rectangle 2">
            <a:extLst>
              <a:ext uri="{FF2B5EF4-FFF2-40B4-BE49-F238E27FC236}">
                <a16:creationId xmlns:a16="http://schemas.microsoft.com/office/drawing/2014/main" id="{12F77EFC-2060-EA19-4CFC-BC25B89A7CD8}"/>
              </a:ext>
            </a:extLst>
          </p:cNvPr>
          <p:cNvSpPr/>
          <p:nvPr/>
        </p:nvSpPr>
        <p:spPr>
          <a:xfrm>
            <a:off x="485104" y="1927912"/>
            <a:ext cx="11157742" cy="41194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700"/>
              </a:spcAft>
              <a:buFont typeface="Arial,Sans-Serif"/>
              <a:buChar char="•"/>
            </a:pPr>
            <a:r>
              <a:rPr lang="en-US" sz="1600">
                <a:solidFill>
                  <a:srgbClr val="000000"/>
                </a:solidFill>
                <a:latin typeface="Poppins"/>
                <a:cs typeface="Poppins"/>
              </a:rPr>
              <a:t>Making HCAI the administrator of the DxF program;</a:t>
            </a:r>
          </a:p>
          <a:p>
            <a:pPr marL="285750" indent="-285750">
              <a:spcAft>
                <a:spcPts val="700"/>
              </a:spcAft>
              <a:buFont typeface="Arial,Sans-Serif"/>
              <a:buChar char="•"/>
            </a:pPr>
            <a:r>
              <a:rPr lang="en-US" sz="1600">
                <a:solidFill>
                  <a:srgbClr val="000000"/>
                </a:solidFill>
                <a:latin typeface="Poppins"/>
                <a:cs typeface="Poppins"/>
              </a:rPr>
              <a:t>Clarifying definitions for “physician organizations and medical groups” and requiring Emergency Medical Services to execute the Data Sharing Agreement (DSA) and begin data exchange;</a:t>
            </a:r>
          </a:p>
          <a:p>
            <a:pPr marL="285750" indent="-285750">
              <a:spcAft>
                <a:spcPts val="700"/>
              </a:spcAft>
              <a:buFont typeface="Arial,Sans-Serif"/>
              <a:buChar char="•"/>
            </a:pPr>
            <a:r>
              <a:rPr lang="en-US" sz="1600">
                <a:solidFill>
                  <a:srgbClr val="000000"/>
                </a:solidFill>
                <a:latin typeface="Poppins"/>
                <a:cs typeface="Poppins"/>
              </a:rPr>
              <a:t>Codifying the process to designate Qualified Health Information Organizations (QHIOs) into state law;</a:t>
            </a:r>
          </a:p>
          <a:p>
            <a:pPr marL="285750" indent="-285750">
              <a:spcAft>
                <a:spcPts val="700"/>
              </a:spcAft>
              <a:buFont typeface="Arial,Sans-Serif"/>
              <a:buChar char="•"/>
            </a:pPr>
            <a:r>
              <a:rPr lang="en-US" sz="1600">
                <a:solidFill>
                  <a:schemeClr val="tx1"/>
                </a:solidFill>
                <a:latin typeface="Poppins"/>
                <a:cs typeface="Poppins"/>
              </a:rPr>
              <a:t>Beginning July 1, 2026, making DSA execution a required condition of contracting with the Department of Health Care Services, the Public Employees’ Retirement System, and the California Health Benefit Exchange for required signatories; </a:t>
            </a:r>
          </a:p>
          <a:p>
            <a:pPr marL="285750" indent="-285750">
              <a:spcAft>
                <a:spcPts val="700"/>
              </a:spcAft>
              <a:buFont typeface="Arial,Sans-Serif"/>
              <a:buChar char="•"/>
            </a:pPr>
            <a:r>
              <a:rPr lang="en-US" sz="1600">
                <a:solidFill>
                  <a:schemeClr val="tx1"/>
                </a:solidFill>
                <a:latin typeface="Poppins"/>
                <a:cs typeface="Poppins"/>
              </a:rPr>
              <a:t>Beginning January 1, 2027, requiring HCAI to publish and regularly update a list of required signatories that may be out of compliance with signing the Data Sharing Agreement; HCAI may refer non-compliant entities to the relevant state licensing agency;</a:t>
            </a:r>
          </a:p>
          <a:p>
            <a:pPr marL="285750" indent="-285750">
              <a:spcAft>
                <a:spcPts val="700"/>
              </a:spcAft>
              <a:buFont typeface="Arial,Sans-Serif"/>
              <a:buChar char="•"/>
            </a:pPr>
            <a:r>
              <a:rPr lang="en-US" sz="1600">
                <a:solidFill>
                  <a:srgbClr val="000000"/>
                </a:solidFill>
                <a:latin typeface="Poppins"/>
                <a:cs typeface="Poppins"/>
              </a:rPr>
              <a:t>Allowing HCAI to develop further enforcement actions, pending input from the stakeholder advisory committee and upon appropriation from the Legislature; and </a:t>
            </a:r>
          </a:p>
          <a:p>
            <a:pPr marL="285750" indent="-285750">
              <a:spcAft>
                <a:spcPts val="700"/>
              </a:spcAft>
              <a:buFont typeface="Arial,Sans-Serif"/>
              <a:buChar char="•"/>
            </a:pPr>
            <a:r>
              <a:rPr lang="en-US" sz="1600">
                <a:solidFill>
                  <a:srgbClr val="000000"/>
                </a:solidFill>
                <a:latin typeface="Poppins"/>
                <a:cs typeface="Poppins"/>
              </a:rPr>
              <a:t>Strengthening DxF stakeholder governance by broadening stakeholder advisory committee membership and expanding the committee's responsibilities. </a:t>
            </a:r>
          </a:p>
          <a:p>
            <a:pPr algn="ctr"/>
            <a:endParaRPr lang="en-US" sz="2800" b="1">
              <a:solidFill>
                <a:schemeClr val="bg2"/>
              </a:solidFill>
              <a:latin typeface="Poppins" pitchFamily="2" charset="77"/>
              <a:cs typeface="Poppins" pitchFamily="2" charset="77"/>
            </a:endParaRPr>
          </a:p>
        </p:txBody>
      </p:sp>
      <p:sp>
        <p:nvSpPr>
          <p:cNvPr id="349" name="Google Shape;349;g2f5a93cbe74_0_30">
            <a:extLst>
              <a:ext uri="{FF2B5EF4-FFF2-40B4-BE49-F238E27FC236}">
                <a16:creationId xmlns:a16="http://schemas.microsoft.com/office/drawing/2014/main" id="{57ED1E21-3594-7E4E-111E-AC0DE5DABF87}"/>
              </a:ext>
            </a:extLst>
          </p:cNvPr>
          <p:cNvSpPr txBox="1">
            <a:spLocks noGrp="1"/>
          </p:cNvSpPr>
          <p:nvPr>
            <p:ph type="title"/>
          </p:nvPr>
        </p:nvSpPr>
        <p:spPr>
          <a:xfrm>
            <a:off x="482925" y="324058"/>
            <a:ext cx="11344500" cy="693300"/>
          </a:xfrm>
          <a:prstGeom prst="rect">
            <a:avLst/>
          </a:prstGeom>
          <a:noFill/>
          <a:ln>
            <a:noFill/>
          </a:ln>
        </p:spPr>
        <p:txBody>
          <a:bodyPr spcFirstLastPara="1" wrap="square" lIns="91425" tIns="45700" rIns="91425" bIns="45700" anchor="t" anchorCtr="0">
            <a:normAutofit fontScale="90000"/>
          </a:bodyPr>
          <a:lstStyle/>
          <a:p>
            <a:pPr>
              <a:buSzPts val="4000"/>
            </a:pPr>
            <a:r>
              <a:rPr lang="en-US">
                <a:latin typeface="Poppins"/>
                <a:cs typeface="Poppins"/>
              </a:rPr>
              <a:t>Overview of Senate Bill (SB) 660</a:t>
            </a:r>
            <a:endParaRPr/>
          </a:p>
        </p:txBody>
      </p:sp>
      <p:sp>
        <p:nvSpPr>
          <p:cNvPr id="5" name="Rectangle 4">
            <a:extLst>
              <a:ext uri="{FF2B5EF4-FFF2-40B4-BE49-F238E27FC236}">
                <a16:creationId xmlns:a16="http://schemas.microsoft.com/office/drawing/2014/main" id="{B5BB4EC3-CF8A-B0E9-34CF-4D5364C4D889}"/>
              </a:ext>
            </a:extLst>
          </p:cNvPr>
          <p:cNvSpPr/>
          <p:nvPr/>
        </p:nvSpPr>
        <p:spPr>
          <a:xfrm>
            <a:off x="480773" y="1088743"/>
            <a:ext cx="11165364" cy="73739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Poppins"/>
                <a:ea typeface="+mn-lt"/>
                <a:cs typeface="Poppins"/>
              </a:rPr>
              <a:t>SB 660 </a:t>
            </a:r>
            <a:r>
              <a:rPr lang="en-US" b="1" baseline="0">
                <a:solidFill>
                  <a:schemeClr val="bg1"/>
                </a:solidFill>
                <a:latin typeface="Poppins"/>
                <a:ea typeface="+mn-lt"/>
                <a:cs typeface="Poppins"/>
              </a:rPr>
              <a:t>(Chapter </a:t>
            </a:r>
            <a:r>
              <a:rPr lang="en-US" b="1">
                <a:solidFill>
                  <a:schemeClr val="bg1"/>
                </a:solidFill>
                <a:latin typeface="Poppins"/>
                <a:ea typeface="+mn-lt"/>
                <a:cs typeface="Poppins"/>
              </a:rPr>
              <a:t>412</a:t>
            </a:r>
            <a:r>
              <a:rPr lang="en-US" b="1" baseline="0">
                <a:solidFill>
                  <a:schemeClr val="bg1"/>
                </a:solidFill>
                <a:latin typeface="Poppins"/>
                <a:ea typeface="+mn-lt"/>
                <a:cs typeface="Poppins"/>
              </a:rPr>
              <a:t>, Statutes of </a:t>
            </a:r>
            <a:r>
              <a:rPr lang="en-US" b="1">
                <a:solidFill>
                  <a:schemeClr val="bg1"/>
                </a:solidFill>
                <a:latin typeface="Poppins"/>
                <a:ea typeface="+mn-lt"/>
                <a:cs typeface="Poppins"/>
              </a:rPr>
              <a:t>2025), </a:t>
            </a:r>
            <a:r>
              <a:rPr lang="en-US" b="1" baseline="0">
                <a:solidFill>
                  <a:schemeClr val="bg1"/>
                </a:solidFill>
                <a:latin typeface="Poppins"/>
                <a:ea typeface="+mn-lt"/>
                <a:cs typeface="Poppins"/>
              </a:rPr>
              <a:t>signed by Governor Newsom </a:t>
            </a:r>
            <a:r>
              <a:rPr lang="en-US" b="1">
                <a:solidFill>
                  <a:schemeClr val="bg1"/>
                </a:solidFill>
                <a:latin typeface="Poppins"/>
                <a:ea typeface="+mn-lt"/>
                <a:cs typeface="Poppins"/>
              </a:rPr>
              <a:t>in October 2025</a:t>
            </a:r>
            <a:r>
              <a:rPr lang="en-US" b="1" baseline="0">
                <a:solidFill>
                  <a:schemeClr val="bg1"/>
                </a:solidFill>
                <a:latin typeface="Poppins"/>
                <a:ea typeface="+mn-lt"/>
                <a:cs typeface="Poppins"/>
              </a:rPr>
              <a:t>, </a:t>
            </a:r>
            <a:r>
              <a:rPr lang="en-US" b="1">
                <a:solidFill>
                  <a:schemeClr val="bg1"/>
                </a:solidFill>
                <a:latin typeface="Poppins"/>
                <a:ea typeface="+mn-lt"/>
                <a:cs typeface="Poppins"/>
              </a:rPr>
              <a:t>strengthens </a:t>
            </a:r>
            <a:r>
              <a:rPr lang="en-US" b="1" baseline="0">
                <a:solidFill>
                  <a:schemeClr val="bg1"/>
                </a:solidFill>
                <a:latin typeface="Poppins"/>
                <a:ea typeface="+mn-lt"/>
                <a:cs typeface="Poppins"/>
              </a:rPr>
              <a:t>and </a:t>
            </a:r>
            <a:r>
              <a:rPr lang="en-US" b="1">
                <a:solidFill>
                  <a:schemeClr val="bg1"/>
                </a:solidFill>
                <a:latin typeface="Poppins"/>
                <a:ea typeface="+mn-lt"/>
                <a:cs typeface="Poppins"/>
              </a:rPr>
              <a:t>expands the DxF </a:t>
            </a:r>
            <a:r>
              <a:rPr lang="en-US" b="1">
                <a:solidFill>
                  <a:schemeClr val="bg1"/>
                </a:solidFill>
                <a:latin typeface="Poppins"/>
                <a:ea typeface="Segoe UI"/>
                <a:cs typeface="Poppins"/>
              </a:rPr>
              <a:t>by</a:t>
            </a:r>
            <a:r>
              <a:rPr lang="en-US" b="1">
                <a:solidFill>
                  <a:schemeClr val="bg1"/>
                </a:solidFill>
                <a:latin typeface="Poppins"/>
                <a:ea typeface="+mn-lt"/>
                <a:cs typeface="Poppins"/>
              </a:rPr>
              <a:t>:</a:t>
            </a:r>
          </a:p>
        </p:txBody>
      </p:sp>
    </p:spTree>
    <p:extLst>
      <p:ext uri="{BB962C8B-B14F-4D97-AF65-F5344CB8AC3E}">
        <p14:creationId xmlns:p14="http://schemas.microsoft.com/office/powerpoint/2010/main" val="518298176"/>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D4DECF0E-1AE2-D1DD-2D69-68AABB68E353}"/>
            </a:ext>
          </a:extLst>
        </p:cNvPr>
        <p:cNvGrpSpPr/>
        <p:nvPr/>
      </p:nvGrpSpPr>
      <p:grpSpPr>
        <a:xfrm>
          <a:off x="0" y="0"/>
          <a:ext cx="0" cy="0"/>
        </a:xfrm>
      </p:grpSpPr>
      <p:sp>
        <p:nvSpPr>
          <p:cNvPr id="3" name="Title 2">
            <a:extLst>
              <a:ext uri="{FF2B5EF4-FFF2-40B4-BE49-F238E27FC236}">
                <a16:creationId xmlns:a16="http://schemas.microsoft.com/office/drawing/2014/main" id="{398BD357-53C7-F383-599B-273ED856EFFE}"/>
              </a:ext>
            </a:extLst>
          </p:cNvPr>
          <p:cNvSpPr>
            <a:spLocks noGrp="1"/>
          </p:cNvSpPr>
          <p:nvPr>
            <p:ph type="title" idx="4294967295"/>
          </p:nvPr>
        </p:nvSpPr>
        <p:spPr>
          <a:xfrm>
            <a:off x="2229587" y="2759714"/>
            <a:ext cx="7688773" cy="1325563"/>
          </a:xfrm>
        </p:spPr>
        <p:txBody>
          <a:bodyPr>
            <a:normAutofit fontScale="90000"/>
          </a:bodyPr>
          <a:lstStyle/>
          <a:p>
            <a:pPr algn="ctr"/>
            <a:r>
              <a:rPr lang="en-US" sz="5400">
                <a:solidFill>
                  <a:schemeClr val="bg2"/>
                </a:solidFill>
                <a:latin typeface="Poppins"/>
                <a:ea typeface="Poppins"/>
                <a:cs typeface="Poppins"/>
              </a:rPr>
              <a:t>Policy and Procedure Amendments</a:t>
            </a:r>
          </a:p>
        </p:txBody>
      </p:sp>
    </p:spTree>
    <p:extLst>
      <p:ext uri="{BB962C8B-B14F-4D97-AF65-F5344CB8AC3E}">
        <p14:creationId xmlns:p14="http://schemas.microsoft.com/office/powerpoint/2010/main" val="1860112833"/>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48">
          <a:extLst>
            <a:ext uri="{FF2B5EF4-FFF2-40B4-BE49-F238E27FC236}">
              <a16:creationId xmlns:a16="http://schemas.microsoft.com/office/drawing/2014/main" id="{45D860F3-3825-59A2-E517-67B2D57255CE}"/>
            </a:ext>
          </a:extLst>
        </p:cNvPr>
        <p:cNvGrpSpPr/>
        <p:nvPr/>
      </p:nvGrpSpPr>
      <p:grpSpPr>
        <a:xfrm>
          <a:off x="0" y="0"/>
          <a:ext cx="0" cy="0"/>
        </a:xfrm>
      </p:grpSpPr>
      <p:sp>
        <p:nvSpPr>
          <p:cNvPr id="349" name="Google Shape;349;g2f5a93cbe74_0_30">
            <a:extLst>
              <a:ext uri="{FF2B5EF4-FFF2-40B4-BE49-F238E27FC236}">
                <a16:creationId xmlns:a16="http://schemas.microsoft.com/office/drawing/2014/main" id="{EF1AE1BA-ED6D-32B2-3DEE-19D5B27E8B7E}"/>
              </a:ext>
            </a:extLst>
          </p:cNvPr>
          <p:cNvSpPr txBox="1">
            <a:spLocks noGrp="1"/>
          </p:cNvSpPr>
          <p:nvPr>
            <p:ph type="title"/>
          </p:nvPr>
        </p:nvSpPr>
        <p:spPr>
          <a:xfrm>
            <a:off x="457201" y="271249"/>
            <a:ext cx="11277600" cy="1100351"/>
          </a:xfrm>
          <a:prstGeom prst="rect">
            <a:avLst/>
          </a:prstGeom>
          <a:noFill/>
          <a:ln>
            <a:noFill/>
          </a:ln>
        </p:spPr>
        <p:txBody>
          <a:bodyPr spcFirstLastPara="1" wrap="square" lIns="91425" tIns="45700" rIns="91425" bIns="45700" anchor="ctr" anchorCtr="0">
            <a:normAutofit/>
          </a:bodyPr>
          <a:lstStyle/>
          <a:p>
            <a:r>
              <a:rPr lang="en-US" sz="1800" b="0">
                <a:solidFill>
                  <a:schemeClr val="accent2"/>
                </a:solidFill>
                <a:latin typeface="Poppins"/>
                <a:cs typeface="Poppins"/>
              </a:rPr>
              <a:t>Technical Requirements for Exchange P&amp;P</a:t>
            </a:r>
            <a:br>
              <a:rPr lang="en-US" sz="1800" b="0">
                <a:latin typeface="Poppins"/>
                <a:cs typeface="Poppins"/>
              </a:rPr>
            </a:br>
            <a:r>
              <a:rPr lang="en-US" sz="4000">
                <a:solidFill>
                  <a:srgbClr val="000000"/>
                </a:solidFill>
                <a:latin typeface="Poppins"/>
                <a:cs typeface="Poppins"/>
              </a:rPr>
              <a:t>September</a:t>
            </a:r>
            <a:r>
              <a:rPr lang="en-US" sz="4000">
                <a:latin typeface="Poppins"/>
                <a:cs typeface="Poppins"/>
              </a:rPr>
              <a:t> IAC Discussion Recap</a:t>
            </a:r>
            <a:endParaRPr lang="en-US" sz="4000"/>
          </a:p>
        </p:txBody>
      </p:sp>
      <p:sp>
        <p:nvSpPr>
          <p:cNvPr id="352" name="Google Shape;352;g2f5a93cbe74_0_30">
            <a:extLst>
              <a:ext uri="{FF2B5EF4-FFF2-40B4-BE49-F238E27FC236}">
                <a16:creationId xmlns:a16="http://schemas.microsoft.com/office/drawing/2014/main" id="{CF082C94-90FB-3F3F-F1C4-BA58444A4755}"/>
              </a:ext>
            </a:extLst>
          </p:cNvPr>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Clr>
                <a:srgbClr val="000000"/>
              </a:buClr>
              <a:buSzPts val="1300"/>
              <a:buFont typeface="Arial"/>
              <a:buNone/>
            </a:pPr>
            <a:fld id="{00000000-1234-1234-1234-123412341234}" type="slidenum">
              <a:rPr lang="en-US"/>
              <a:t>13</a:t>
            </a:fld>
            <a:endParaRPr/>
          </a:p>
        </p:txBody>
      </p:sp>
      <p:sp>
        <p:nvSpPr>
          <p:cNvPr id="5" name="Rectangle 4">
            <a:extLst>
              <a:ext uri="{FF2B5EF4-FFF2-40B4-BE49-F238E27FC236}">
                <a16:creationId xmlns:a16="http://schemas.microsoft.com/office/drawing/2014/main" id="{CE1AF727-6E1C-78A7-0704-622B56664864}"/>
              </a:ext>
            </a:extLst>
          </p:cNvPr>
          <p:cNvSpPr/>
          <p:nvPr/>
        </p:nvSpPr>
        <p:spPr>
          <a:xfrm>
            <a:off x="381000" y="1329718"/>
            <a:ext cx="11446129" cy="6771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p>
            <a:pPr algn="ctr"/>
            <a:r>
              <a:rPr lang="en-US" sz="1600">
                <a:solidFill>
                  <a:schemeClr val="bg1"/>
                </a:solidFill>
                <a:latin typeface="Poppins Medium"/>
                <a:ea typeface="+mn-lt"/>
                <a:cs typeface="Poppins"/>
              </a:rPr>
              <a:t>HCAI solicited feedback at the last IAC meeting on two issues raised in public comment on the Technical Requirements for Exchange Amendment.</a:t>
            </a:r>
          </a:p>
        </p:txBody>
      </p:sp>
      <p:graphicFrame>
        <p:nvGraphicFramePr>
          <p:cNvPr id="7" name="Table 6">
            <a:extLst>
              <a:ext uri="{FF2B5EF4-FFF2-40B4-BE49-F238E27FC236}">
                <a16:creationId xmlns:a16="http://schemas.microsoft.com/office/drawing/2014/main" id="{12DBD7F4-F91D-FB06-E214-7C54283D2B34}"/>
              </a:ext>
            </a:extLst>
          </p:cNvPr>
          <p:cNvGraphicFramePr>
            <a:graphicFrameLocks noGrp="1"/>
          </p:cNvGraphicFramePr>
          <p:nvPr>
            <p:extLst>
              <p:ext uri="{D42A27DB-BD31-4B8C-83A1-F6EECF244321}">
                <p14:modId xmlns:p14="http://schemas.microsoft.com/office/powerpoint/2010/main" val="1463937968"/>
              </p:ext>
            </p:extLst>
          </p:nvPr>
        </p:nvGraphicFramePr>
        <p:xfrm>
          <a:off x="369454" y="2112819"/>
          <a:ext cx="11446125" cy="3899535"/>
        </p:xfrm>
        <a:graphic>
          <a:graphicData uri="http://schemas.openxmlformats.org/drawingml/2006/table">
            <a:tbl>
              <a:tblPr bandRow="1">
                <a:tableStyleId>{72833802-FEF1-4C79-8D5D-14CF1EAF98D9}</a:tableStyleId>
              </a:tblPr>
              <a:tblGrid>
                <a:gridCol w="1752601">
                  <a:extLst>
                    <a:ext uri="{9D8B030D-6E8A-4147-A177-3AD203B41FA5}">
                      <a16:colId xmlns:a16="http://schemas.microsoft.com/office/drawing/2014/main" val="1192063196"/>
                    </a:ext>
                  </a:extLst>
                </a:gridCol>
                <a:gridCol w="6873551">
                  <a:extLst>
                    <a:ext uri="{9D8B030D-6E8A-4147-A177-3AD203B41FA5}">
                      <a16:colId xmlns:a16="http://schemas.microsoft.com/office/drawing/2014/main" val="1170692503"/>
                    </a:ext>
                  </a:extLst>
                </a:gridCol>
                <a:gridCol w="2819973">
                  <a:extLst>
                    <a:ext uri="{9D8B030D-6E8A-4147-A177-3AD203B41FA5}">
                      <a16:colId xmlns:a16="http://schemas.microsoft.com/office/drawing/2014/main" val="1252316681"/>
                    </a:ext>
                  </a:extLst>
                </a:gridCol>
              </a:tblGrid>
              <a:tr h="167975">
                <a:tc>
                  <a:txBody>
                    <a:bodyPr vert="horz" wrap="square"/>
                    <a:lstStyle/>
                    <a:p>
                      <a:pPr algn="l" fontAlgn="base">
                        <a:lnSpc>
                          <a:spcPts val="2325"/>
                        </a:lnSpc>
                        <a:buNone/>
                      </a:pPr>
                      <a:r>
                        <a:rPr lang="en-US" sz="1500">
                          <a:solidFill>
                            <a:schemeClr val="bg1"/>
                          </a:solidFill>
                          <a:effectLst/>
                          <a:latin typeface="Poppins Medium"/>
                        </a:rPr>
                        <a:t>Item</a:t>
                      </a:r>
                    </a:p>
                  </a:txBody>
                  <a:tcPr marL="41853" marR="4185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2"/>
                    </a:solidFill>
                  </a:tcPr>
                </a:tc>
                <a:tc>
                  <a:txBody>
                    <a:bodyPr vert="horz" wrap="square"/>
                    <a:lstStyle/>
                    <a:p>
                      <a:pPr algn="l" fontAlgn="base">
                        <a:lnSpc>
                          <a:spcPts val="2325"/>
                        </a:lnSpc>
                        <a:buNone/>
                      </a:pPr>
                      <a:r>
                        <a:rPr lang="en-US" sz="1500">
                          <a:solidFill>
                            <a:schemeClr val="bg1"/>
                          </a:solidFill>
                          <a:effectLst/>
                          <a:latin typeface="Poppins Medium"/>
                        </a:rPr>
                        <a:t>IAC Meeting Feedback</a:t>
                      </a:r>
                    </a:p>
                  </a:txBody>
                  <a:tcPr marL="41853" marR="41853">
                    <a:lnT w="12700" cap="flat" cmpd="sng" algn="ctr">
                      <a:solidFill>
                        <a:schemeClr val="accent2"/>
                      </a:solidFill>
                      <a:prstDash val="solid"/>
                      <a:round/>
                      <a:headEnd type="none" w="med" len="med"/>
                      <a:tailEnd type="none" w="med" len="med"/>
                    </a:lnT>
                    <a:solidFill>
                      <a:schemeClr val="accent2"/>
                    </a:solidFill>
                  </a:tcPr>
                </a:tc>
                <a:tc>
                  <a:txBody>
                    <a:bodyPr vert="horz" wrap="square"/>
                    <a:lstStyle/>
                    <a:p>
                      <a:pPr lvl="0" algn="l">
                        <a:lnSpc>
                          <a:spcPts val="2325"/>
                        </a:lnSpc>
                        <a:buNone/>
                      </a:pPr>
                      <a:r>
                        <a:rPr lang="en-US" sz="1500">
                          <a:solidFill>
                            <a:schemeClr val="bg1"/>
                          </a:solidFill>
                          <a:effectLst/>
                          <a:latin typeface="Poppins Medium"/>
                        </a:rPr>
                        <a:t> Decision</a:t>
                      </a:r>
                    </a:p>
                  </a:txBody>
                  <a:tcPr marL="41853" marR="4185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extLst>
                  <a:ext uri="{0D108BD9-81ED-4DB2-BD59-A6C34878D82A}">
                    <a16:rowId xmlns:a16="http://schemas.microsoft.com/office/drawing/2014/main" val="3030427336"/>
                  </a:ext>
                </a:extLst>
              </a:tr>
              <a:tr h="763344">
                <a:tc>
                  <a:txBody>
                    <a:bodyPr vert="horz" wrap="square"/>
                    <a:lstStyle/>
                    <a:p>
                      <a:pPr fontAlgn="base">
                        <a:lnSpc>
                          <a:spcPct val="100000"/>
                        </a:lnSpc>
                        <a:buNone/>
                      </a:pPr>
                      <a:r>
                        <a:rPr lang="en-US" sz="1500" b="1">
                          <a:effectLst/>
                        </a:rPr>
                        <a:t>Requiring Event Notifications from Skilled Nursing Facilities (SNFs)</a:t>
                      </a:r>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vert="horz" wrap="square"/>
                    <a:lstStyle/>
                    <a:p>
                      <a:pPr marL="172720" indent="-172720" fontAlgn="base">
                        <a:lnSpc>
                          <a:spcPct val="100000"/>
                        </a:lnSpc>
                        <a:spcAft>
                          <a:spcPts val="600"/>
                        </a:spcAft>
                        <a:buFont typeface="Arial"/>
                        <a:buChar char="•"/>
                      </a:pPr>
                      <a:r>
                        <a:rPr lang="en-US" sz="1500">
                          <a:effectLst/>
                        </a:rPr>
                        <a:t>Notifications of admissions and discharges from SNFs are critical to care coordination through care transitions.</a:t>
                      </a:r>
                    </a:p>
                    <a:p>
                      <a:pPr marL="172720" indent="-172720" fontAlgn="base">
                        <a:lnSpc>
                          <a:spcPct val="100000"/>
                        </a:lnSpc>
                        <a:spcAft>
                          <a:spcPts val="600"/>
                        </a:spcAft>
                        <a:buFont typeface="Arial"/>
                        <a:buChar char="•"/>
                      </a:pPr>
                      <a:r>
                        <a:rPr lang="en-US" sz="1500">
                          <a:effectLst/>
                        </a:rPr>
                        <a:t>Many stakeholders, including California Association of Health Facilities (CAHF), expressed support for a requirement for SNFs that have the capability.</a:t>
                      </a:r>
                    </a:p>
                    <a:p>
                      <a:pPr marL="172720" indent="-172720" fontAlgn="base">
                        <a:lnSpc>
                          <a:spcPct val="100000"/>
                        </a:lnSpc>
                        <a:spcAft>
                          <a:spcPts val="600"/>
                        </a:spcAft>
                        <a:buFont typeface="Arial"/>
                        <a:buChar char="•"/>
                      </a:pPr>
                      <a:r>
                        <a:rPr lang="en-US" sz="1500">
                          <a:effectLst/>
                        </a:rPr>
                        <a:t>Many SNFs do not have electronic health records (EHRs); the number of SNFs with EHRs is disputed and uncertain.</a:t>
                      </a:r>
                    </a:p>
                    <a:p>
                      <a:pPr marL="172720" indent="-172720" fontAlgn="base">
                        <a:lnSpc>
                          <a:spcPct val="100000"/>
                        </a:lnSpc>
                        <a:spcAft>
                          <a:spcPts val="600"/>
                        </a:spcAft>
                        <a:buFont typeface="Arial"/>
                        <a:buChar char="•"/>
                      </a:pPr>
                      <a:r>
                        <a:rPr lang="en-US" sz="1500">
                          <a:effectLst/>
                        </a:rPr>
                        <a:t>January 1, 2027, may be too soon for SNFs without an EHR.</a:t>
                      </a:r>
                    </a:p>
                  </a:txBody>
                  <a:tcPr>
                    <a:lnB w="12700" cap="flat" cmpd="sng" algn="ctr">
                      <a:solidFill>
                        <a:schemeClr val="accent2"/>
                      </a:solidFill>
                      <a:prstDash val="solid"/>
                      <a:round/>
                      <a:headEnd type="none" w="med" len="med"/>
                      <a:tailEnd type="none" w="med" len="med"/>
                    </a:lnB>
                  </a:tcPr>
                </a:tc>
                <a:tc>
                  <a:txBody>
                    <a:bodyPr vert="horz" wrap="square"/>
                    <a:lstStyle/>
                    <a:p>
                      <a:pPr lvl="0">
                        <a:lnSpc>
                          <a:spcPct val="100000"/>
                        </a:lnSpc>
                        <a:buNone/>
                      </a:pPr>
                      <a:r>
                        <a:rPr lang="en-US" sz="1500" i="1">
                          <a:effectLst/>
                        </a:rPr>
                        <a:t>Pending decision.</a:t>
                      </a:r>
                    </a:p>
                  </a:txBody>
                  <a:tcPr>
                    <a:lnR w="12700" cap="flat" cmpd="sng" algn="ctr">
                      <a:solidFill>
                        <a:schemeClr val="accent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1369934879"/>
                  </a:ext>
                </a:extLst>
              </a:tr>
              <a:tr h="668881">
                <a:tc>
                  <a:txBody>
                    <a:bodyPr vert="horz" wrap="square"/>
                    <a:lstStyle/>
                    <a:p>
                      <a:pPr fontAlgn="base">
                        <a:lnSpc>
                          <a:spcPct val="100000"/>
                        </a:lnSpc>
                        <a:buNone/>
                      </a:pPr>
                      <a:r>
                        <a:rPr lang="en-US" sz="1500" b="1">
                          <a:effectLst/>
                        </a:rPr>
                        <a:t>Human-Readable Notifications</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vert="horz" wrap="square"/>
                    <a:lstStyle/>
                    <a:p>
                      <a:pPr marL="172720" indent="-172720" fontAlgn="base">
                        <a:lnSpc>
                          <a:spcPct val="100000"/>
                        </a:lnSpc>
                        <a:spcAft>
                          <a:spcPts val="600"/>
                        </a:spcAft>
                        <a:buFont typeface="Arial"/>
                        <a:buChar char="•"/>
                      </a:pPr>
                      <a:r>
                        <a:rPr lang="en-US" sz="1500">
                          <a:effectLst/>
                        </a:rPr>
                        <a:t>Lack of a requirement for providing human-readable notifications is not an issue for most DxF Participants.</a:t>
                      </a:r>
                    </a:p>
                    <a:p>
                      <a:pPr marL="172720" lvl="0" indent="-172720">
                        <a:lnSpc>
                          <a:spcPct val="100000"/>
                        </a:lnSpc>
                        <a:spcAft>
                          <a:spcPts val="600"/>
                        </a:spcAft>
                        <a:buFont typeface="Arial"/>
                        <a:buChar char="•"/>
                      </a:pPr>
                      <a:r>
                        <a:rPr lang="en-US" sz="1500">
                          <a:effectLst/>
                        </a:rPr>
                        <a:t>Some QHIOs support human readable notifications, but some do not.</a:t>
                      </a:r>
                    </a:p>
                    <a:p>
                      <a:pPr marL="172720" lvl="0" indent="-172720">
                        <a:lnSpc>
                          <a:spcPct val="100000"/>
                        </a:lnSpc>
                        <a:spcAft>
                          <a:spcPts val="600"/>
                        </a:spcAft>
                        <a:buFont typeface="Arial"/>
                        <a:buChar char="•"/>
                      </a:pPr>
                      <a:r>
                        <a:rPr lang="en-US" sz="1500">
                          <a:effectLst/>
                        </a:rPr>
                        <a:t>Requiring human readable notifications without state support would create a burden for some Participants.</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vert="horz" wrap="square"/>
                    <a:lstStyle/>
                    <a:p>
                      <a:pPr lvl="0">
                        <a:lnSpc>
                          <a:spcPct val="100000"/>
                        </a:lnSpc>
                        <a:buNone/>
                      </a:pPr>
                      <a:r>
                        <a:rPr lang="en-US" sz="1500">
                          <a:effectLst/>
                        </a:rPr>
                        <a:t>Do </a:t>
                      </a:r>
                      <a:r>
                        <a:rPr lang="en-US" sz="1500" b="1">
                          <a:effectLst/>
                        </a:rPr>
                        <a:t>not</a:t>
                      </a:r>
                      <a:r>
                        <a:rPr lang="en-US" sz="1500">
                          <a:effectLst/>
                        </a:rPr>
                        <a:t> require human-readable notifications.</a:t>
                      </a:r>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09934710"/>
                  </a:ext>
                </a:extLst>
              </a:tr>
            </a:tbl>
          </a:graphicData>
        </a:graphic>
      </p:graphicFrame>
    </p:spTree>
    <p:extLst>
      <p:ext uri="{BB962C8B-B14F-4D97-AF65-F5344CB8AC3E}">
        <p14:creationId xmlns:p14="http://schemas.microsoft.com/office/powerpoint/2010/main" val="2541339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48">
          <a:extLst>
            <a:ext uri="{FF2B5EF4-FFF2-40B4-BE49-F238E27FC236}">
              <a16:creationId xmlns:a16="http://schemas.microsoft.com/office/drawing/2014/main" id="{B04317AE-61FB-1BB6-0A9D-01C8368969B4}"/>
            </a:ext>
          </a:extLst>
        </p:cNvPr>
        <p:cNvGrpSpPr/>
        <p:nvPr/>
      </p:nvGrpSpPr>
      <p:grpSpPr>
        <a:xfrm>
          <a:off x="0" y="0"/>
          <a:ext cx="0" cy="0"/>
        </a:xfrm>
      </p:grpSpPr>
      <p:sp>
        <p:nvSpPr>
          <p:cNvPr id="349" name="Google Shape;349;g2f5a93cbe74_0_30">
            <a:extLst>
              <a:ext uri="{FF2B5EF4-FFF2-40B4-BE49-F238E27FC236}">
                <a16:creationId xmlns:a16="http://schemas.microsoft.com/office/drawing/2014/main" id="{51213ABB-BF9E-92FD-687A-035FAB9591FB}"/>
              </a:ext>
            </a:extLst>
          </p:cNvPr>
          <p:cNvSpPr txBox="1">
            <a:spLocks noGrp="1"/>
          </p:cNvSpPr>
          <p:nvPr>
            <p:ph type="title"/>
          </p:nvPr>
        </p:nvSpPr>
        <p:spPr>
          <a:xfrm>
            <a:off x="457201" y="271249"/>
            <a:ext cx="11277600" cy="1100351"/>
          </a:xfrm>
          <a:prstGeom prst="rect">
            <a:avLst/>
          </a:prstGeom>
          <a:noFill/>
          <a:ln>
            <a:noFill/>
          </a:ln>
        </p:spPr>
        <p:txBody>
          <a:bodyPr spcFirstLastPara="1" wrap="square" lIns="91425" tIns="45700" rIns="91425" bIns="45700" anchor="ctr" anchorCtr="0">
            <a:normAutofit/>
          </a:bodyPr>
          <a:lstStyle/>
          <a:p>
            <a:r>
              <a:rPr lang="en-US" sz="1700" b="0">
                <a:solidFill>
                  <a:schemeClr val="accent2"/>
                </a:solidFill>
                <a:latin typeface="Poppins"/>
                <a:cs typeface="Poppins"/>
              </a:rPr>
              <a:t>Technical Requirements for Exchange P&amp;P</a:t>
            </a:r>
            <a:br>
              <a:rPr lang="en-US">
                <a:latin typeface="Poppins"/>
                <a:cs typeface="Poppins"/>
              </a:rPr>
            </a:br>
            <a:r>
              <a:rPr lang="en-US" sz="4000">
                <a:latin typeface="Poppins"/>
                <a:cs typeface="Poppins"/>
              </a:rPr>
              <a:t>Amendment Summary</a:t>
            </a:r>
            <a:endParaRPr lang="en-US" sz="4000"/>
          </a:p>
        </p:txBody>
      </p:sp>
      <p:sp>
        <p:nvSpPr>
          <p:cNvPr id="352" name="Google Shape;352;g2f5a93cbe74_0_30">
            <a:extLst>
              <a:ext uri="{FF2B5EF4-FFF2-40B4-BE49-F238E27FC236}">
                <a16:creationId xmlns:a16="http://schemas.microsoft.com/office/drawing/2014/main" id="{3376AB43-48B6-0B07-9C50-E005E128FD56}"/>
              </a:ext>
            </a:extLst>
          </p:cNvPr>
          <p:cNvSpPr txBox="1">
            <a:spLocks noGrp="1"/>
          </p:cNvSpPr>
          <p:nvPr>
            <p:ph type="sldNum" idx="12"/>
          </p:nvPr>
        </p:nvSpPr>
        <p:spPr>
          <a:xfrm>
            <a:off x="11095430" y="6062051"/>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Clr>
                <a:srgbClr val="000000"/>
              </a:buClr>
              <a:buSzPts val="1300"/>
              <a:buFont typeface="Arial"/>
              <a:buNone/>
            </a:pPr>
            <a:fld id="{00000000-1234-1234-1234-123412341234}" type="slidenum">
              <a:rPr lang="en-US"/>
              <a:t>14</a:t>
            </a:fld>
            <a:endParaRPr/>
          </a:p>
        </p:txBody>
      </p:sp>
      <p:graphicFrame>
        <p:nvGraphicFramePr>
          <p:cNvPr id="3" name="Table 2">
            <a:extLst>
              <a:ext uri="{FF2B5EF4-FFF2-40B4-BE49-F238E27FC236}">
                <a16:creationId xmlns:a16="http://schemas.microsoft.com/office/drawing/2014/main" id="{E3514B2F-6D7F-D9BC-6A73-CD2BBB1E0C30}"/>
              </a:ext>
            </a:extLst>
          </p:cNvPr>
          <p:cNvGraphicFramePr>
            <a:graphicFrameLocks noGrp="1"/>
          </p:cNvGraphicFramePr>
          <p:nvPr>
            <p:extLst>
              <p:ext uri="{D42A27DB-BD31-4B8C-83A1-F6EECF244321}">
                <p14:modId xmlns:p14="http://schemas.microsoft.com/office/powerpoint/2010/main" val="3048242783"/>
              </p:ext>
            </p:extLst>
          </p:nvPr>
        </p:nvGraphicFramePr>
        <p:xfrm>
          <a:off x="364870" y="1975879"/>
          <a:ext cx="11462260" cy="4083505"/>
        </p:xfrm>
        <a:graphic>
          <a:graphicData uri="http://schemas.openxmlformats.org/drawingml/2006/table">
            <a:tbl>
              <a:tblPr firstCol="1">
                <a:tableStyleId>{21E4AEA4-8DFA-4A89-87EB-49C32662AFE0}</a:tableStyleId>
              </a:tblPr>
              <a:tblGrid>
                <a:gridCol w="411211">
                  <a:extLst>
                    <a:ext uri="{9D8B030D-6E8A-4147-A177-3AD203B41FA5}">
                      <a16:colId xmlns:a16="http://schemas.microsoft.com/office/drawing/2014/main" val="2111253926"/>
                    </a:ext>
                  </a:extLst>
                </a:gridCol>
                <a:gridCol w="1586119">
                  <a:extLst>
                    <a:ext uri="{9D8B030D-6E8A-4147-A177-3AD203B41FA5}">
                      <a16:colId xmlns:a16="http://schemas.microsoft.com/office/drawing/2014/main" val="1012802446"/>
                    </a:ext>
                  </a:extLst>
                </a:gridCol>
                <a:gridCol w="9464930">
                  <a:extLst>
                    <a:ext uri="{9D8B030D-6E8A-4147-A177-3AD203B41FA5}">
                      <a16:colId xmlns:a16="http://schemas.microsoft.com/office/drawing/2014/main" val="2833737819"/>
                    </a:ext>
                  </a:extLst>
                </a:gridCol>
              </a:tblGrid>
              <a:tr h="462716">
                <a:tc gridSpan="2">
                  <a:txBody>
                    <a:bodyPr vert="horz" wrap="square"/>
                    <a:lstStyle/>
                    <a:p>
                      <a:r>
                        <a:rPr lang="en-US" sz="1400"/>
                        <a:t>Request for Information and Information Delivery</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hMerge="1">
                  <a:txBody>
                    <a:bodyPr vert="horz" wrap="square"/>
                    <a:lstStyle/>
                    <a:p>
                      <a:endParaRPr lang="en-US" sz="1400"/>
                    </a:p>
                  </a:txBody>
                  <a:tcPr/>
                </a:tc>
                <a:tc>
                  <a:txBody>
                    <a:bodyPr vert="horz" wrap="square"/>
                    <a:lstStyle/>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Remove specification of technical standard when using a Nationwide Network or Framework</a:t>
                      </a:r>
                    </a:p>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Clarify that this P&amp;P does not limit Participants’ ability to use a Nationwide Network or Framework to meet some or all DxF obligations</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247783515"/>
                  </a:ext>
                </a:extLst>
              </a:tr>
              <a:tr h="462716">
                <a:tc rowSpan="4">
                  <a:txBody>
                    <a:bodyPr vert="vert270" wrap="square"/>
                    <a:lstStyle/>
                    <a:p>
                      <a:pPr algn="ctr"/>
                      <a:r>
                        <a:rPr lang="en-US" sz="1400"/>
                        <a:t>Event Notification</a:t>
                      </a:r>
                    </a:p>
                  </a:txBody>
                  <a:tcPr vert="vert270">
                    <a:lnL w="12700" cap="flat" cmpd="sng" algn="ctr">
                      <a:solidFill>
                        <a:schemeClr val="accent2"/>
                      </a:solidFill>
                      <a:prstDash val="solid"/>
                      <a:round/>
                      <a:headEnd type="none" w="med" len="med"/>
                      <a:tailEnd type="none" w="med" len="med"/>
                    </a:lnL>
                  </a:tcPr>
                </a:tc>
                <a:tc>
                  <a:txBody>
                    <a:bodyPr vert="horz" wrap="square"/>
                    <a:lstStyle/>
                    <a:p>
                      <a:r>
                        <a:rPr lang="en-US" sz="1400" b="1">
                          <a:solidFill>
                            <a:schemeClr val="bg1"/>
                          </a:solidFill>
                        </a:rPr>
                        <a:t>Language</a:t>
                      </a:r>
                    </a:p>
                  </a:txBody>
                  <a:tcPr>
                    <a:lnR w="12700" cap="flat" cmpd="sng" algn="ctr">
                      <a:noFill/>
                      <a:prstDash val="solid"/>
                      <a:round/>
                      <a:headEnd type="none" w="med" len="med"/>
                      <a:tailEnd type="none" w="med" len="med"/>
                    </a:lnR>
                    <a:solidFill>
                      <a:schemeClr val="accent2"/>
                    </a:solidFill>
                  </a:tcPr>
                </a:tc>
                <a:tc>
                  <a:txBody>
                    <a:bodyPr vert="horz" wrap="square"/>
                    <a:lstStyle/>
                    <a:p>
                      <a:pPr marL="172720" lvl="0" indent="-172720">
                        <a:spcAft>
                          <a:spcPct val="0"/>
                        </a:spcAft>
                        <a:buClr>
                          <a:srgbClr val="000000"/>
                        </a:buClr>
                        <a:buFont typeface="Arial"/>
                        <a:buChar char="•"/>
                      </a:pPr>
                      <a:r>
                        <a:rPr lang="en-US" sz="1400" b="0" i="0" u="none" strike="noStrike" noProof="0">
                          <a:solidFill>
                            <a:srgbClr val="000000"/>
                          </a:solidFill>
                          <a:latin typeface="Poppins Light"/>
                        </a:rPr>
                        <a:t>Transition </a:t>
                      </a:r>
                      <a:r>
                        <a:rPr lang="en-US" sz="1400" b="0" i="0" u="none" strike="noStrike" noProof="0">
                          <a:solidFill>
                            <a:schemeClr val="tx1"/>
                          </a:solidFill>
                          <a:latin typeface="Poppins Light"/>
                        </a:rPr>
                        <a:t>use of defined terms</a:t>
                      </a:r>
                      <a:r>
                        <a:rPr lang="en-US" sz="1400" b="0" i="0" u="none" strike="noStrike" noProof="0">
                          <a:solidFill>
                            <a:srgbClr val="FF0000"/>
                          </a:solidFill>
                          <a:latin typeface="Poppins Light"/>
                        </a:rPr>
                        <a:t> </a:t>
                      </a:r>
                      <a:r>
                        <a:rPr lang="en-US" sz="1400" b="0" i="0" u="none" strike="noStrike" noProof="0">
                          <a:solidFill>
                            <a:srgbClr val="000000"/>
                          </a:solidFill>
                          <a:latin typeface="Poppins Light"/>
                        </a:rPr>
                        <a:t>from “Notifications of ADT Events” to “Event Notification”</a:t>
                      </a:r>
                    </a:p>
                    <a:p>
                      <a:pPr marL="172720" lvl="0" indent="-172720">
                        <a:spcAft>
                          <a:spcPct val="0"/>
                        </a:spcAft>
                        <a:buClr>
                          <a:srgbClr val="000000"/>
                        </a:buClr>
                        <a:buFont typeface="Arial"/>
                        <a:buChar char="•"/>
                      </a:pPr>
                      <a:r>
                        <a:rPr lang="en-US" sz="1400" b="0" i="0" u="none" strike="noStrike" noProof="0">
                          <a:solidFill>
                            <a:srgbClr val="000000"/>
                          </a:solidFill>
                          <a:latin typeface="Poppins Light"/>
                        </a:rPr>
                        <a:t>Define several new terms for Events, Admissions, Discharges, Event Notifications, etc.</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20375188"/>
                  </a:ext>
                </a:extLst>
              </a:tr>
              <a:tr h="462716">
                <a:tc vMerge="1">
                  <a:txBody>
                    <a:bodyPr vert="horz" wrap="square"/>
                    <a:lstStyle/>
                    <a:p>
                      <a:endParaRPr lang="en-US"/>
                    </a:p>
                  </a:txBody>
                  <a:tcPr/>
                </a:tc>
                <a:tc>
                  <a:txBody>
                    <a:bodyPr vert="horz" wrap="square"/>
                    <a:lstStyle/>
                    <a:p>
                      <a:r>
                        <a:rPr lang="en-US" sz="1400" b="1">
                          <a:solidFill>
                            <a:schemeClr val="bg1"/>
                          </a:solidFill>
                        </a:rPr>
                        <a:t>Standards</a:t>
                      </a:r>
                    </a:p>
                  </a:txBody>
                  <a:tcPr>
                    <a:lnR w="12700" cap="flat" cmpd="sng" algn="ctr">
                      <a:noFill/>
                      <a:prstDash val="solid"/>
                      <a:round/>
                      <a:headEnd type="none" w="med" len="med"/>
                      <a:tailEnd type="none" w="med" len="med"/>
                    </a:lnR>
                    <a:solidFill>
                      <a:schemeClr val="accent2"/>
                    </a:solidFill>
                  </a:tcPr>
                </a:tc>
                <a:tc>
                  <a:txBody>
                    <a:bodyPr vert="horz" wrap="square"/>
                    <a:lstStyle/>
                    <a:p>
                      <a:pPr marL="172720" marR="0" lvl="0" indent="-172720" algn="l" defTabSz="914400" rtl="0" eaLnBrk="1" fontAlgn="auto" latinLnBrk="0" hangingPunct="1">
                        <a:lnSpc>
                          <a:spcPct val="100000"/>
                        </a:lnSpc>
                        <a:spcBef>
                          <a:spcPct val="0"/>
                        </a:spcBef>
                        <a:spcAft>
                          <a:spcPct val="0"/>
                        </a:spcAft>
                        <a:buClr>
                          <a:srgbClr val="000000"/>
                        </a:buClr>
                        <a:buSzTx/>
                        <a:buFont typeface="Arial"/>
                        <a:buChar char="•"/>
                        <a:defRPr/>
                      </a:pPr>
                      <a:r>
                        <a:rPr lang="en-US" sz="1400" b="0" i="0" u="none" strike="noStrike" kern="1200" noProof="0">
                          <a:solidFill>
                            <a:srgbClr val="000000"/>
                          </a:solidFill>
                          <a:latin typeface="+mn-lt"/>
                          <a:ea typeface="+mn-ea"/>
                          <a:cs typeface="+mn-cs"/>
                        </a:rPr>
                        <a:t>Establish data content requirements for Event Notifications</a:t>
                      </a:r>
                    </a:p>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Require Event Notifications to be sent in HL7 v2.5.1 (or later) ADT message format</a:t>
                      </a:r>
                    </a:p>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Require Event Notifications to use of a National and Federally Recognized Standard for transport</a:t>
                      </a:r>
                      <a:endParaRPr lang="en-US" sz="1400" b="0" i="0" u="none" strike="noStrike" kern="1200">
                        <a:solidFill>
                          <a:srgbClr val="000000"/>
                        </a:solidFill>
                        <a:latin typeface="Poppins Light"/>
                        <a:ea typeface="+mn-ea"/>
                        <a:cs typeface="+mn-cs"/>
                      </a:endParaRP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44079050"/>
                  </a:ext>
                </a:extLst>
              </a:tr>
              <a:tr h="462716">
                <a:tc vMerge="1">
                  <a:txBody>
                    <a:bodyPr vert="horz" wrap="square"/>
                    <a:lstStyle/>
                    <a:p>
                      <a:endParaRPr lang="en-US" sz="1400"/>
                    </a:p>
                  </a:txBody>
                  <a:tcPr/>
                </a:tc>
                <a:tc>
                  <a:txBody>
                    <a:bodyPr vert="horz" wrap="square"/>
                    <a:lstStyle/>
                    <a:p>
                      <a:r>
                        <a:rPr lang="en-US" sz="1400" b="1">
                          <a:solidFill>
                            <a:schemeClr val="bg1"/>
                          </a:solidFill>
                        </a:rPr>
                        <a:t>Rosters</a:t>
                      </a:r>
                    </a:p>
                  </a:txBody>
                  <a:tcPr>
                    <a:lnR w="12700" cap="flat" cmpd="sng" algn="ctr">
                      <a:noFill/>
                      <a:prstDash val="solid"/>
                      <a:round/>
                      <a:headEnd type="none" w="med" len="med"/>
                      <a:tailEnd type="none" w="med" len="med"/>
                    </a:lnR>
                    <a:solidFill>
                      <a:schemeClr val="accent2"/>
                    </a:solidFill>
                  </a:tcPr>
                </a:tc>
                <a:tc>
                  <a:txBody>
                    <a:bodyPr vert="horz" wrap="square"/>
                    <a:lstStyle/>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Define Roster as list of identities using person attributes described in Person Matching</a:t>
                      </a:r>
                    </a:p>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Require Roster to include Required Purpose and name of requesting Participant</a:t>
                      </a:r>
                      <a:endParaRPr lang="en-US" sz="1400" b="0" i="0" u="none" strike="noStrike" kern="1200">
                        <a:solidFill>
                          <a:srgbClr val="000000"/>
                        </a:solidFill>
                        <a:latin typeface="Poppins Light"/>
                        <a:ea typeface="+mn-ea"/>
                        <a:cs typeface="+mn-cs"/>
                      </a:endParaRP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00749072"/>
                  </a:ext>
                </a:extLst>
              </a:tr>
              <a:tr h="233892">
                <a:tc vMerge="1">
                  <a:txBody>
                    <a:bodyPr vert="horz" wrap="square"/>
                    <a:lstStyle/>
                    <a:p>
                      <a:endParaRPr lang="en-US" sz="1400"/>
                    </a:p>
                  </a:txBody>
                  <a:tcPr/>
                </a:tc>
                <a:tc>
                  <a:txBody>
                    <a:bodyPr vert="horz" wrap="square"/>
                    <a:lstStyle/>
                    <a:p>
                      <a:r>
                        <a:rPr lang="en-US" sz="1400" b="1">
                          <a:solidFill>
                            <a:schemeClr val="bg1"/>
                          </a:solidFill>
                        </a:rPr>
                        <a:t>SNFs</a:t>
                      </a:r>
                    </a:p>
                  </a:txBody>
                  <a:tcPr>
                    <a:lnR w="12700" cap="flat" cmpd="sng" algn="ctr">
                      <a:noFill/>
                      <a:prstDash val="solid"/>
                      <a:round/>
                      <a:headEnd type="none" w="med" len="med"/>
                      <a:tailEnd type="none" w="med" len="med"/>
                    </a:lnR>
                    <a:solidFill>
                      <a:schemeClr val="accent2"/>
                    </a:solidFill>
                  </a:tcPr>
                </a:tc>
                <a:tc>
                  <a:txBody>
                    <a:bodyPr vert="horz" wrap="square"/>
                    <a:lstStyle/>
                    <a:p>
                      <a:pPr marL="172720" lvl="0" indent="-172720" algn="l" rtl="0" eaLnBrk="1" latinLnBrk="0" hangingPunct="1">
                        <a:spcAft>
                          <a:spcPct val="0"/>
                        </a:spcAft>
                        <a:buClr>
                          <a:srgbClr val="000000"/>
                        </a:buClr>
                        <a:buFont typeface="Arial"/>
                        <a:buChar char="•"/>
                      </a:pPr>
                      <a:r>
                        <a:rPr lang="en-US" sz="1400" b="0" i="1" u="none" strike="noStrike" kern="1200" noProof="0">
                          <a:solidFill>
                            <a:srgbClr val="000000"/>
                          </a:solidFill>
                          <a:latin typeface="Poppins Light"/>
                          <a:ea typeface="+mn-ea"/>
                          <a:cs typeface="+mn-cs"/>
                        </a:rPr>
                        <a:t>Pending decision.</a:t>
                      </a:r>
                      <a:endParaRPr lang="en-US" sz="1400" b="0" i="1" u="none" strike="noStrike" kern="1200">
                        <a:solidFill>
                          <a:srgbClr val="000000"/>
                        </a:solidFill>
                        <a:latin typeface="Poppins Light"/>
                        <a:ea typeface="+mn-ea"/>
                        <a:cs typeface="+mn-cs"/>
                      </a:endParaRP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82180862"/>
                  </a:ext>
                </a:extLst>
              </a:tr>
              <a:tr h="547825">
                <a:tc gridSpan="2">
                  <a:txBody>
                    <a:bodyPr vert="horz" wrap="square"/>
                    <a:lstStyle/>
                    <a:p>
                      <a:pPr lvl="0">
                        <a:buNone/>
                      </a:pPr>
                      <a:r>
                        <a:rPr lang="en-US" sz="1400"/>
                        <a:t>Person Matching</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tcPr>
                </a:tc>
                <a:tc hMerge="1">
                  <a:txBody>
                    <a:bodyPr vert="horz" wrap="square"/>
                    <a:lstStyle/>
                    <a:p>
                      <a:pPr lvl="0">
                        <a:buNone/>
                      </a:pPr>
                      <a:endParaRPr lang="en-US" sz="1400"/>
                    </a:p>
                  </a:txBody>
                  <a:tcPr/>
                </a:tc>
                <a:tc>
                  <a:txBody>
                    <a:bodyPr vert="horz" wrap="square"/>
                    <a:lstStyle/>
                    <a:p>
                      <a:pPr marL="172720" lvl="0" indent="-172720" algn="l" defTabSz="914400" rtl="0" eaLnBrk="1" latinLnBrk="0" hangingPunct="1">
                        <a:spcAft>
                          <a:spcPct val="0"/>
                        </a:spcAft>
                        <a:buClr>
                          <a:srgbClr val="000000"/>
                        </a:buClr>
                        <a:buFont typeface="Arial"/>
                        <a:buChar char="•"/>
                      </a:pPr>
                      <a:r>
                        <a:rPr lang="en-US" sz="1400" b="0" i="0" u="none" strike="noStrike" kern="1200" noProof="0">
                          <a:solidFill>
                            <a:srgbClr val="000000"/>
                          </a:solidFill>
                          <a:latin typeface="Poppins Light"/>
                          <a:ea typeface="+mn-ea"/>
                          <a:cs typeface="+mn-cs"/>
                        </a:rPr>
                        <a:t>Prohibit the use of sex- or gender-related attributes unless required by the underlying technical specification or by a Nationwide Network</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79238945"/>
                  </a:ext>
                </a:extLst>
              </a:tr>
              <a:tr h="547825">
                <a:tc gridSpan="2">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a:solidFill>
                            <a:schemeClr val="bg1"/>
                          </a:solidFill>
                        </a:rPr>
                        <a:t>Legal Requirements</a:t>
                      </a:r>
                    </a:p>
                    <a:p>
                      <a:pPr lvl="0">
                        <a:buNone/>
                      </a:pPr>
                      <a:endParaRPr lang="en-US" sz="1400"/>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vert="horz" wrap="square"/>
                    <a:lstStyle/>
                    <a:p>
                      <a:endParaRPr lang="en-US"/>
                    </a:p>
                  </a:txBody>
                  <a:tcPr/>
                </a:tc>
                <a:tc>
                  <a:txBody>
                    <a:bodyPr vert="horz" wrap="square"/>
                    <a:lstStyle/>
                    <a:p>
                      <a:pPr marL="172720" marR="0" lvl="0" indent="-172720" algn="l" defTabSz="914400" rtl="0" eaLnBrk="1" fontAlgn="auto" latinLnBrk="0" hangingPunct="1">
                        <a:lnSpc>
                          <a:spcPct val="100000"/>
                        </a:lnSpc>
                        <a:spcBef>
                          <a:spcPct val="0"/>
                        </a:spcBef>
                        <a:spcAft>
                          <a:spcPct val="0"/>
                        </a:spcAft>
                        <a:buClr>
                          <a:srgbClr val="000000"/>
                        </a:buClr>
                        <a:buSzTx/>
                        <a:buFont typeface="Arial"/>
                        <a:buChar char="•"/>
                        <a:defRPr/>
                      </a:pPr>
                      <a:r>
                        <a:rPr lang="en-US" sz="1400" b="0" i="0" u="none" strike="noStrike" kern="1200" noProof="0">
                          <a:solidFill>
                            <a:srgbClr val="000000"/>
                          </a:solidFill>
                          <a:latin typeface="+mn-lt"/>
                          <a:ea typeface="+mn-ea"/>
                          <a:cs typeface="+mn-cs"/>
                        </a:rPr>
                        <a:t>P&amp;P does not limit the responsibility of Participants to execute agreements, such as BAAs, as required by applicable law when using an Intermediary</a:t>
                      </a:r>
                    </a:p>
                    <a:p>
                      <a:pPr marL="172720" marR="0" lvl="0" indent="-172720" algn="l" defTabSz="914400" rtl="0" eaLnBrk="1" fontAlgn="auto" latinLnBrk="0" hangingPunct="1">
                        <a:lnSpc>
                          <a:spcPct val="100000"/>
                        </a:lnSpc>
                        <a:spcBef>
                          <a:spcPct val="0"/>
                        </a:spcBef>
                        <a:spcAft>
                          <a:spcPct val="0"/>
                        </a:spcAft>
                        <a:buClr>
                          <a:srgbClr val="000000"/>
                        </a:buClr>
                        <a:buSzTx/>
                        <a:buFont typeface="Arial"/>
                        <a:buChar char="•"/>
                        <a:defRPr/>
                      </a:pPr>
                      <a:r>
                        <a:rPr lang="en-US" sz="1400" b="0" i="0" u="none" strike="noStrike" kern="1200" noProof="0">
                          <a:solidFill>
                            <a:srgbClr val="000000"/>
                          </a:solidFill>
                          <a:latin typeface="+mn-lt"/>
                          <a:ea typeface="+mn-ea"/>
                          <a:cs typeface="+mn-cs"/>
                        </a:rPr>
                        <a:t>P&amp;P does not limit Participants' legal and compliance accountability when using an Intermediary</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95453875"/>
                  </a:ext>
                </a:extLst>
              </a:tr>
            </a:tbl>
          </a:graphicData>
        </a:graphic>
      </p:graphicFrame>
      <p:sp>
        <p:nvSpPr>
          <p:cNvPr id="2" name="Rectangle 1">
            <a:extLst>
              <a:ext uri="{FF2B5EF4-FFF2-40B4-BE49-F238E27FC236}">
                <a16:creationId xmlns:a16="http://schemas.microsoft.com/office/drawing/2014/main" id="{E56D9F95-DABF-27E0-1985-EB4119C2E9D4}"/>
              </a:ext>
            </a:extLst>
          </p:cNvPr>
          <p:cNvSpPr/>
          <p:nvPr/>
        </p:nvSpPr>
        <p:spPr>
          <a:xfrm>
            <a:off x="364870" y="1300348"/>
            <a:ext cx="11462259" cy="5539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gn="ctr"/>
            <a:r>
              <a:rPr lang="en-US" sz="1500">
                <a:solidFill>
                  <a:schemeClr val="bg1"/>
                </a:solidFill>
                <a:latin typeface="Poppins Medium"/>
                <a:ea typeface="+mn-lt"/>
                <a:cs typeface="Poppins"/>
              </a:rPr>
              <a:t>Based on all input and feedback received, HCAI intends to release the amended Technical Requirements for Exchange Amendment in early 2026.</a:t>
            </a:r>
          </a:p>
        </p:txBody>
      </p:sp>
    </p:spTree>
    <p:extLst>
      <p:ext uri="{BB962C8B-B14F-4D97-AF65-F5344CB8AC3E}">
        <p14:creationId xmlns:p14="http://schemas.microsoft.com/office/powerpoint/2010/main" val="312918028"/>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A9022E8-971A-93DF-D3C3-A24F8CD7AF2D}"/>
            </a:ext>
          </a:extLst>
        </p:cNvPr>
        <p:cNvGrpSpPr/>
        <p:nvPr/>
      </p:nvGrpSpPr>
      <p:grpSpPr>
        <a:xfrm>
          <a:off x="0" y="0"/>
          <a:ext cx="0" cy="0"/>
        </a:xfrm>
      </p:grpSpPr>
      <p:sp>
        <p:nvSpPr>
          <p:cNvPr id="4" name="Slide Number Placeholder 3">
            <a:extLst>
              <a:ext uri="{FF2B5EF4-FFF2-40B4-BE49-F238E27FC236}">
                <a16:creationId xmlns:a16="http://schemas.microsoft.com/office/drawing/2014/main" id="{81B1C9C6-C873-455D-4BAF-F665F6084C2F}"/>
              </a:ext>
            </a:extLst>
          </p:cNvPr>
          <p:cNvSpPr>
            <a:spLocks noGrp="1"/>
          </p:cNvSpPr>
          <p:nvPr>
            <p:ph type="sldNum" idx="12"/>
          </p:nvPr>
        </p:nvSpPr>
        <p:spPr/>
        <p:txBody>
          <a:bodyPr/>
          <a:lstStyle/>
          <a:p>
            <a:pPr marL="0" lvl="0" indent="0" algn="r" rtl="0">
              <a:spcBef>
                <a:spcPct val="0"/>
              </a:spcBef>
              <a:spcAft>
                <a:spcPct val="0"/>
              </a:spcAft>
              <a:buClr>
                <a:srgbClr val="000000"/>
              </a:buClr>
              <a:buSzPts val="1300"/>
              <a:buFont typeface="Arial"/>
              <a:buNone/>
            </a:pPr>
            <a:fld id="{00000000-1234-1234-1234-123412341234}" type="slidenum">
              <a:rPr lang="en-US"/>
              <a:t>15</a:t>
            </a:fld>
            <a:endParaRPr lang="en-US"/>
          </a:p>
        </p:txBody>
      </p:sp>
      <p:sp>
        <p:nvSpPr>
          <p:cNvPr id="8" name="Google Shape;349;g2f5a93cbe74_0_30">
            <a:extLst>
              <a:ext uri="{FF2B5EF4-FFF2-40B4-BE49-F238E27FC236}">
                <a16:creationId xmlns:a16="http://schemas.microsoft.com/office/drawing/2014/main" id="{B2A9BADA-FE1A-B0E2-CD1E-D455E12C456D}"/>
              </a:ext>
            </a:extLst>
          </p:cNvPr>
          <p:cNvSpPr txBox="1">
            <a:spLocks noGrp="1"/>
          </p:cNvSpPr>
          <p:nvPr>
            <p:ph type="title"/>
          </p:nvPr>
        </p:nvSpPr>
        <p:spPr>
          <a:xfrm>
            <a:off x="457201" y="271249"/>
            <a:ext cx="11277600" cy="1100351"/>
          </a:xfrm>
          <a:prstGeom prst="rect">
            <a:avLst/>
          </a:prstGeom>
          <a:noFill/>
          <a:ln>
            <a:noFill/>
          </a:ln>
        </p:spPr>
        <p:txBody>
          <a:bodyPr spcFirstLastPara="1" wrap="square" lIns="91425" tIns="45700" rIns="91425" bIns="45700" anchor="ctr" anchorCtr="0">
            <a:normAutofit/>
          </a:bodyPr>
          <a:lstStyle/>
          <a:p>
            <a:r>
              <a:rPr lang="en-US" sz="1800" b="0">
                <a:solidFill>
                  <a:schemeClr val="accent2"/>
                </a:solidFill>
                <a:latin typeface="Poppins"/>
                <a:cs typeface="Poppins"/>
              </a:rPr>
              <a:t>Policy and Procedure Amendments</a:t>
            </a:r>
            <a:br>
              <a:rPr lang="en-US" sz="3200">
                <a:latin typeface="Poppins"/>
                <a:cs typeface="Poppins"/>
              </a:rPr>
            </a:br>
            <a:r>
              <a:rPr lang="en-US" sz="3600">
                <a:latin typeface="Poppins"/>
                <a:cs typeface="Poppins"/>
              </a:rPr>
              <a:t>P&amp;P Amendments to Align with SB 660</a:t>
            </a:r>
            <a:endParaRPr lang="en-US" sz="3600"/>
          </a:p>
        </p:txBody>
      </p:sp>
      <p:graphicFrame>
        <p:nvGraphicFramePr>
          <p:cNvPr id="5" name="Table 4">
            <a:extLst>
              <a:ext uri="{FF2B5EF4-FFF2-40B4-BE49-F238E27FC236}">
                <a16:creationId xmlns:a16="http://schemas.microsoft.com/office/drawing/2014/main" id="{5820957E-412E-0C98-62A4-5F9E15A2C0AD}"/>
              </a:ext>
            </a:extLst>
          </p:cNvPr>
          <p:cNvGraphicFramePr>
            <a:graphicFrameLocks noGrp="1"/>
          </p:cNvGraphicFramePr>
          <p:nvPr>
            <p:extLst>
              <p:ext uri="{D42A27DB-BD31-4B8C-83A1-F6EECF244321}">
                <p14:modId xmlns:p14="http://schemas.microsoft.com/office/powerpoint/2010/main" val="551059410"/>
              </p:ext>
            </p:extLst>
          </p:nvPr>
        </p:nvGraphicFramePr>
        <p:xfrm>
          <a:off x="524493" y="1256805"/>
          <a:ext cx="11109619" cy="4825619"/>
        </p:xfrm>
        <a:graphic>
          <a:graphicData uri="http://schemas.openxmlformats.org/drawingml/2006/table">
            <a:tbl>
              <a:tblPr bandRow="1">
                <a:tableStyleId>{72833802-FEF1-4C79-8D5D-14CF1EAF98D9}</a:tableStyleId>
              </a:tblPr>
              <a:tblGrid>
                <a:gridCol w="1889345">
                  <a:extLst>
                    <a:ext uri="{9D8B030D-6E8A-4147-A177-3AD203B41FA5}">
                      <a16:colId xmlns:a16="http://schemas.microsoft.com/office/drawing/2014/main" val="1192063196"/>
                    </a:ext>
                  </a:extLst>
                </a:gridCol>
                <a:gridCol w="5047013">
                  <a:extLst>
                    <a:ext uri="{9D8B030D-6E8A-4147-A177-3AD203B41FA5}">
                      <a16:colId xmlns:a16="http://schemas.microsoft.com/office/drawing/2014/main" val="1170692503"/>
                    </a:ext>
                  </a:extLst>
                </a:gridCol>
                <a:gridCol w="4173261">
                  <a:extLst>
                    <a:ext uri="{9D8B030D-6E8A-4147-A177-3AD203B41FA5}">
                      <a16:colId xmlns:a16="http://schemas.microsoft.com/office/drawing/2014/main" val="1252316681"/>
                    </a:ext>
                  </a:extLst>
                </a:gridCol>
              </a:tblGrid>
              <a:tr h="356792">
                <a:tc>
                  <a:txBody>
                    <a:bodyPr vert="horz" wrap="square"/>
                    <a:lstStyle/>
                    <a:p>
                      <a:pPr algn="l" fontAlgn="base">
                        <a:lnSpc>
                          <a:spcPts val="2325"/>
                        </a:lnSpc>
                        <a:buNone/>
                      </a:pPr>
                      <a:r>
                        <a:rPr lang="en-US" sz="1400">
                          <a:solidFill>
                            <a:schemeClr val="bg1"/>
                          </a:solidFill>
                          <a:effectLst/>
                          <a:latin typeface="Poppins Medium"/>
                        </a:rPr>
                        <a:t>Item</a:t>
                      </a:r>
                    </a:p>
                  </a:txBody>
                  <a:tcPr marL="41853" marR="4185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accent2"/>
                    </a:solidFill>
                  </a:tcPr>
                </a:tc>
                <a:tc>
                  <a:txBody>
                    <a:bodyPr vert="horz" wrap="square"/>
                    <a:lstStyle/>
                    <a:p>
                      <a:pPr algn="l" fontAlgn="base">
                        <a:lnSpc>
                          <a:spcPts val="2325"/>
                        </a:lnSpc>
                        <a:buNone/>
                      </a:pPr>
                      <a:r>
                        <a:rPr lang="en-US" sz="1400">
                          <a:solidFill>
                            <a:schemeClr val="bg1"/>
                          </a:solidFill>
                          <a:effectLst/>
                          <a:latin typeface="Poppins Medium"/>
                        </a:rPr>
                        <a:t>SB 660 Change</a:t>
                      </a:r>
                    </a:p>
                  </a:txBody>
                  <a:tcPr marL="41853" marR="41853">
                    <a:lnT w="12700" cap="flat" cmpd="sng" algn="ctr">
                      <a:solidFill>
                        <a:schemeClr val="accent2"/>
                      </a:solidFill>
                      <a:prstDash val="solid"/>
                      <a:round/>
                      <a:headEnd type="none" w="med" len="med"/>
                      <a:tailEnd type="none" w="med" len="med"/>
                    </a:lnT>
                    <a:solidFill>
                      <a:schemeClr val="accent2"/>
                    </a:solidFill>
                  </a:tcPr>
                </a:tc>
                <a:tc>
                  <a:txBody>
                    <a:bodyPr vert="horz" wrap="square"/>
                    <a:lstStyle/>
                    <a:p>
                      <a:pPr lvl="0" algn="l">
                        <a:lnSpc>
                          <a:spcPts val="2325"/>
                        </a:lnSpc>
                        <a:buNone/>
                      </a:pPr>
                      <a:r>
                        <a:rPr lang="en-US" sz="1400">
                          <a:solidFill>
                            <a:schemeClr val="bg1"/>
                          </a:solidFill>
                          <a:effectLst/>
                          <a:latin typeface="Poppins Medium"/>
                        </a:rPr>
                        <a:t> Proposed P&amp;P Amendment(s)</a:t>
                      </a:r>
                    </a:p>
                  </a:txBody>
                  <a:tcPr marL="41853" marR="4185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solidFill>
                      <a:schemeClr val="accent2"/>
                    </a:solidFill>
                  </a:tcPr>
                </a:tc>
                <a:extLst>
                  <a:ext uri="{0D108BD9-81ED-4DB2-BD59-A6C34878D82A}">
                    <a16:rowId xmlns:a16="http://schemas.microsoft.com/office/drawing/2014/main" val="3030427336"/>
                  </a:ext>
                </a:extLst>
              </a:tr>
              <a:tr h="1390570">
                <a:tc>
                  <a:txBody>
                    <a:bodyPr vert="horz" wrap="square"/>
                    <a:lstStyle/>
                    <a:p>
                      <a:pPr lvl="0">
                        <a:lnSpc>
                          <a:spcPct val="100000"/>
                        </a:lnSpc>
                        <a:buNone/>
                      </a:pPr>
                      <a:r>
                        <a:rPr lang="en-US" sz="1300" b="1" i="0" u="none" strike="noStrike" noProof="0">
                          <a:solidFill>
                            <a:schemeClr val="tx1"/>
                          </a:solidFill>
                          <a:effectLst/>
                          <a:latin typeface="Poppins Light"/>
                        </a:rPr>
                        <a:t>Information that </a:t>
                      </a:r>
                      <a:endParaRPr lang="en-US">
                        <a:solidFill>
                          <a:schemeClr val="tx1"/>
                        </a:solidFill>
                      </a:endParaRPr>
                    </a:p>
                    <a:p>
                      <a:pPr lvl="0">
                        <a:lnSpc>
                          <a:spcPct val="100000"/>
                        </a:lnSpc>
                        <a:buNone/>
                      </a:pPr>
                      <a:r>
                        <a:rPr lang="en-US" sz="1300" b="1" i="0" u="none" strike="noStrike" noProof="0">
                          <a:solidFill>
                            <a:schemeClr val="tx1"/>
                          </a:solidFill>
                          <a:effectLst/>
                          <a:latin typeface="Poppins Light"/>
                        </a:rPr>
                        <a:t>May Be Excluded </a:t>
                      </a:r>
                      <a:endParaRPr lang="en-US">
                        <a:solidFill>
                          <a:schemeClr val="tx1"/>
                        </a:solidFill>
                      </a:endParaRPr>
                    </a:p>
                    <a:p>
                      <a:pPr lvl="0">
                        <a:lnSpc>
                          <a:spcPct val="100000"/>
                        </a:lnSpc>
                        <a:buNone/>
                      </a:pPr>
                      <a:r>
                        <a:rPr lang="en-US" sz="1300" b="1" i="0" u="none" strike="noStrike" noProof="0">
                          <a:solidFill>
                            <a:schemeClr val="tx1"/>
                          </a:solidFill>
                          <a:effectLst/>
                          <a:latin typeface="Poppins Light"/>
                        </a:rPr>
                        <a:t>from Required </a:t>
                      </a:r>
                      <a:endParaRPr lang="en-US">
                        <a:solidFill>
                          <a:schemeClr val="tx1"/>
                        </a:solidFill>
                      </a:endParaRPr>
                    </a:p>
                    <a:p>
                      <a:pPr lvl="0">
                        <a:lnSpc>
                          <a:spcPct val="100000"/>
                        </a:lnSpc>
                        <a:buNone/>
                      </a:pPr>
                      <a:r>
                        <a:rPr lang="en-US" sz="1300" b="1" i="0" u="none" strike="noStrike" noProof="0">
                          <a:solidFill>
                            <a:schemeClr val="tx1"/>
                          </a:solidFill>
                          <a:effectLst/>
                          <a:latin typeface="Poppins Light"/>
                        </a:rPr>
                        <a:t>Exchange </a:t>
                      </a:r>
                      <a:endParaRPr lang="en-US">
                        <a:solidFill>
                          <a:schemeClr val="tx1"/>
                        </a:solidFill>
                      </a:endParaRPr>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vert="horz" wrap="square"/>
                    <a:lstStyle/>
                    <a:p>
                      <a:pPr marL="0" indent="0" fontAlgn="base">
                        <a:lnSpc>
                          <a:spcPct val="100000"/>
                        </a:lnSpc>
                        <a:spcAft>
                          <a:spcPts val="600"/>
                        </a:spcAft>
                        <a:buNone/>
                      </a:pPr>
                      <a:r>
                        <a:rPr lang="en-US" sz="1300" b="0" i="0" u="none" strike="noStrike" noProof="0">
                          <a:solidFill>
                            <a:schemeClr val="tx1"/>
                          </a:solidFill>
                          <a:effectLst/>
                          <a:latin typeface="Poppins Light"/>
                        </a:rPr>
                        <a:t>SB 660 adds information about “gender-affirming care, immigration or citizenship status, or place of birth” to the categories of information that are not required to be exchanged under the DxF. </a:t>
                      </a:r>
                      <a:endParaRPr lang="en-US" sz="1500">
                        <a:solidFill>
                          <a:schemeClr val="tx1"/>
                        </a:solidFill>
                        <a:effectLst/>
                      </a:endParaRPr>
                    </a:p>
                  </a:txBody>
                  <a:tcPr>
                    <a:lnB w="12700" cap="flat" cmpd="sng" algn="ctr">
                      <a:solidFill>
                        <a:schemeClr val="accent2"/>
                      </a:solidFill>
                      <a:prstDash val="solid"/>
                      <a:round/>
                      <a:headEnd type="none" w="med" len="med"/>
                      <a:tailEnd type="none" w="med" len="med"/>
                    </a:lnB>
                  </a:tcPr>
                </a:tc>
                <a:tc>
                  <a:txBody>
                    <a:bodyPr vert="horz" wrap="square"/>
                    <a:lstStyle/>
                    <a:p>
                      <a:pPr marL="0" marR="0" lvl="0" indent="0">
                        <a:lnSpc>
                          <a:spcPct val="100000"/>
                        </a:lnSpc>
                        <a:spcAft>
                          <a:spcPts val="600"/>
                        </a:spcAft>
                        <a:buNone/>
                      </a:pPr>
                      <a:r>
                        <a:rPr lang="en-US" sz="1300" b="0" i="0" u="none" strike="noStrike" noProof="0">
                          <a:solidFill>
                            <a:schemeClr val="tx1"/>
                          </a:solidFill>
                          <a:effectLst/>
                          <a:latin typeface="Poppins Light"/>
                        </a:rPr>
                        <a:t>Reflect the updated list of information that may be excluded from required exchange in the following P&amp;Ps: </a:t>
                      </a:r>
                    </a:p>
                    <a:p>
                      <a:pPr marL="285750" marR="0" lvl="0" indent="-285750">
                        <a:lnSpc>
                          <a:spcPct val="100000"/>
                        </a:lnSpc>
                        <a:spcAft>
                          <a:spcPts val="600"/>
                        </a:spcAft>
                        <a:buFont typeface="Arial"/>
                        <a:buChar char="•"/>
                      </a:pPr>
                      <a:r>
                        <a:rPr lang="en-US" sz="1300" b="0" i="0" u="none" strike="noStrike" noProof="0">
                          <a:solidFill>
                            <a:schemeClr val="tx1"/>
                          </a:solidFill>
                          <a:effectLst/>
                          <a:latin typeface="Poppins Light"/>
                        </a:rPr>
                        <a:t>Data Elements to Be Exchanged </a:t>
                      </a:r>
                      <a:endParaRPr lang="en-US">
                        <a:solidFill>
                          <a:schemeClr val="tx1"/>
                        </a:solidFill>
                      </a:endParaRPr>
                    </a:p>
                    <a:p>
                      <a:pPr marL="285750" marR="0" lvl="0" indent="-285750">
                        <a:lnSpc>
                          <a:spcPct val="100000"/>
                        </a:lnSpc>
                        <a:spcAft>
                          <a:spcPts val="600"/>
                        </a:spcAft>
                        <a:buFont typeface="Arial"/>
                        <a:buChar char="•"/>
                      </a:pPr>
                      <a:r>
                        <a:rPr lang="en-US" sz="1300" b="0" i="0" u="none" strike="noStrike" noProof="0">
                          <a:solidFill>
                            <a:schemeClr val="tx1"/>
                          </a:solidFill>
                          <a:effectLst/>
                          <a:latin typeface="Poppins Light"/>
                        </a:rPr>
                        <a:t>Permitted, Required, and Prohibited Purposes </a:t>
                      </a:r>
                      <a:endParaRPr lang="en-US">
                        <a:solidFill>
                          <a:schemeClr val="tx1"/>
                        </a:solidFill>
                      </a:endParaRPr>
                    </a:p>
                    <a:p>
                      <a:pPr marL="285750" marR="0" lvl="0" indent="-285750">
                        <a:lnSpc>
                          <a:spcPct val="100000"/>
                        </a:lnSpc>
                        <a:spcAft>
                          <a:spcPts val="600"/>
                        </a:spcAft>
                        <a:buFont typeface="Arial"/>
                        <a:buChar char="•"/>
                      </a:pPr>
                      <a:r>
                        <a:rPr lang="en-US" sz="1300" b="0" i="0" u="none" strike="noStrike" noProof="0">
                          <a:solidFill>
                            <a:schemeClr val="tx1"/>
                          </a:solidFill>
                          <a:effectLst/>
                          <a:latin typeface="Poppins Light"/>
                        </a:rPr>
                        <a:t>Privacy Standards and Security Safeguards</a:t>
                      </a:r>
                      <a:endParaRPr lang="en-US">
                        <a:solidFill>
                          <a:schemeClr val="tx1"/>
                        </a:solidFill>
                      </a:endParaRPr>
                    </a:p>
                  </a:txBody>
                  <a:tcPr>
                    <a:lnR w="12700" cap="flat" cmpd="sng" algn="ctr">
                      <a:solidFill>
                        <a:schemeClr val="accent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1369934879"/>
                  </a:ext>
                </a:extLst>
              </a:tr>
              <a:tr h="814217">
                <a:tc>
                  <a:txBody>
                    <a:bodyPr vert="horz" wrap="square"/>
                    <a:lstStyle/>
                    <a:p>
                      <a:pPr lvl="0">
                        <a:lnSpc>
                          <a:spcPct val="100000"/>
                        </a:lnSpc>
                        <a:buNone/>
                      </a:pPr>
                      <a:r>
                        <a:rPr lang="en-US" sz="1300" b="1" i="0" u="none" strike="noStrike" noProof="0">
                          <a:solidFill>
                            <a:schemeClr val="tx1"/>
                          </a:solidFill>
                          <a:effectLst/>
                          <a:latin typeface="Poppins Light"/>
                        </a:rPr>
                        <a:t>Newly Required DSA Signatories </a:t>
                      </a:r>
                      <a:endParaRPr lang="en-US">
                        <a:solidFill>
                          <a:schemeClr val="tx1"/>
                        </a:solidFill>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vert="horz" wrap="square"/>
                    <a:lstStyle/>
                    <a:p>
                      <a:pPr marL="0" indent="0" fontAlgn="base">
                        <a:lnSpc>
                          <a:spcPct val="100000"/>
                        </a:lnSpc>
                        <a:spcAft>
                          <a:spcPts val="600"/>
                        </a:spcAft>
                        <a:buNone/>
                      </a:pPr>
                      <a:r>
                        <a:rPr lang="en-US" sz="1300" b="0" i="0" u="none" strike="noStrike" noProof="0">
                          <a:solidFill>
                            <a:schemeClr val="tx1"/>
                          </a:solidFill>
                          <a:effectLst/>
                          <a:latin typeface="Poppins Light"/>
                        </a:rPr>
                        <a:t>SB 660 clarifies the definition of physician organizations and medical groups (POMGs) and updates the timeline by which some of those organizations are required to sign the DSA. Further SB 660 adds EMS as required signatories.</a:t>
                      </a:r>
                      <a:endParaRPr lang="en-US" sz="1500">
                        <a:solidFill>
                          <a:schemeClr val="tx1"/>
                        </a:solidFill>
                        <a:effectLst/>
                      </a:endParaRP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vert="horz" wrap="square"/>
                    <a:lstStyle/>
                    <a:p>
                      <a:pPr lvl="0" indent="0">
                        <a:lnSpc>
                          <a:spcPct val="100000"/>
                        </a:lnSpc>
                        <a:buNone/>
                      </a:pPr>
                      <a:r>
                        <a:rPr lang="en-US" sz="1300" b="0" i="0" u="none" strike="noStrike" noProof="0">
                          <a:solidFill>
                            <a:schemeClr val="tx1"/>
                          </a:solidFill>
                          <a:effectLst/>
                          <a:latin typeface="Poppins Light"/>
                        </a:rPr>
                        <a:t>Add the new July 1, 2026 dates to exchange for EMS and one POMG in the Requirement to Exchange Health and Social Services Information P&amp;P.</a:t>
                      </a:r>
                      <a:endParaRPr lang="en-US">
                        <a:solidFill>
                          <a:schemeClr val="tx1"/>
                        </a:solidFill>
                      </a:endParaRPr>
                    </a:p>
                  </a:txBody>
                  <a:tcPr>
                    <a:lnR w="12700" cap="flat" cmpd="sng" algn="ctr">
                      <a:solidFill>
                        <a:schemeClr val="accent2"/>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809934710"/>
                  </a:ext>
                </a:extLst>
              </a:tr>
              <a:tr h="1912036">
                <a:tc>
                  <a:txBody>
                    <a:bodyPr vert="horz" wrap="square"/>
                    <a:lstStyle/>
                    <a:p>
                      <a:pPr lvl="0">
                        <a:lnSpc>
                          <a:spcPct val="100000"/>
                        </a:lnSpc>
                        <a:buNone/>
                      </a:pPr>
                      <a:r>
                        <a:rPr lang="en-US" sz="1300" b="1" i="0" u="none" strike="noStrike" noProof="0">
                          <a:solidFill>
                            <a:schemeClr val="tx1"/>
                          </a:solidFill>
                          <a:effectLst/>
                          <a:latin typeface="Poppins Light"/>
                        </a:rPr>
                        <a:t>By When Information Must Be Shared  </a:t>
                      </a:r>
                      <a:endParaRPr lang="en-US">
                        <a:solidFill>
                          <a:schemeClr val="tx1"/>
                        </a:solidFill>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vert="horz" wrap="square"/>
                    <a:lstStyle/>
                    <a:p>
                      <a:pPr marL="0" lvl="0" indent="0">
                        <a:lnSpc>
                          <a:spcPct val="100000"/>
                        </a:lnSpc>
                        <a:spcAft>
                          <a:spcPts val="600"/>
                        </a:spcAft>
                        <a:buNone/>
                      </a:pPr>
                      <a:r>
                        <a:rPr lang="en-US" sz="1300" b="0" i="0" u="none" strike="noStrike" noProof="0">
                          <a:solidFill>
                            <a:schemeClr val="tx1"/>
                          </a:solidFill>
                          <a:effectLst/>
                          <a:latin typeface="Poppins Light"/>
                        </a:rPr>
                        <a:t>SB 660 permits medical foundations that are exempt from licensure pursuant to subdivision (I) of Health and Safety Code (HSC) section 1206 and emergency medical services as defined in (HSC) section 1797.72 to delay executing the DSA and exchanging information until July 1, 2026, and permits facilities described in subdivision (a) of (HSC) section 1180.2 (i.e., DSH and DDS facilities that utilize seclusion or behavioral restraints) to delay exchange until January 31, 2029 (DSH was previously permitted to delay exchange until January 31, 2026). </a:t>
                      </a:r>
                      <a:endParaRPr lang="en-US" sz="1500">
                        <a:solidFill>
                          <a:schemeClr val="tx1"/>
                        </a:solidFill>
                        <a:effectLst/>
                      </a:endParaRP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vert="horz" wrap="square"/>
                    <a:lstStyle/>
                    <a:p>
                      <a:pPr marL="0" marR="0" lvl="0" indent="0">
                        <a:lnSpc>
                          <a:spcPct val="100000"/>
                        </a:lnSpc>
                        <a:spcAft>
                          <a:spcPts val="800"/>
                        </a:spcAft>
                        <a:buNone/>
                      </a:pPr>
                      <a:r>
                        <a:rPr lang="en-US" sz="1300" b="0" i="0" u="none" strike="noStrike" noProof="0">
                          <a:solidFill>
                            <a:schemeClr val="tx1"/>
                          </a:solidFill>
                          <a:effectLst/>
                          <a:latin typeface="Poppins Light"/>
                        </a:rPr>
                        <a:t>Reflect the options to delay exchange until July 1, 2026 (EMS, medical foundations) and January 31, 2029 (DSH and DDS facilities that utilize seclusion or behavioral restraints) in the following P&amp;Ps: </a:t>
                      </a:r>
                      <a:endParaRPr lang="en-US">
                        <a:solidFill>
                          <a:schemeClr val="tx1"/>
                        </a:solidFill>
                      </a:endParaRPr>
                    </a:p>
                    <a:p>
                      <a:pPr marL="285750" marR="0" lvl="0" indent="-285750">
                        <a:lnSpc>
                          <a:spcPct val="100000"/>
                        </a:lnSpc>
                        <a:spcAft>
                          <a:spcPts val="800"/>
                        </a:spcAft>
                        <a:buFont typeface="Arial"/>
                        <a:buChar char="•"/>
                      </a:pPr>
                      <a:r>
                        <a:rPr lang="en-US" sz="1300" b="0" i="0" u="none" strike="noStrike" noProof="0">
                          <a:solidFill>
                            <a:schemeClr val="tx1"/>
                          </a:solidFill>
                          <a:effectLst/>
                          <a:latin typeface="Poppins Light"/>
                        </a:rPr>
                        <a:t>Participant Directory</a:t>
                      </a:r>
                      <a:endParaRPr lang="en-US">
                        <a:solidFill>
                          <a:schemeClr val="tx1"/>
                        </a:solidFill>
                      </a:endParaRPr>
                    </a:p>
                    <a:p>
                      <a:pPr marL="285750" marR="0" lvl="0" indent="-285750">
                        <a:lnSpc>
                          <a:spcPct val="100000"/>
                        </a:lnSpc>
                        <a:spcAft>
                          <a:spcPts val="800"/>
                        </a:spcAft>
                        <a:buFont typeface="Arial"/>
                        <a:buChar char="•"/>
                      </a:pPr>
                      <a:r>
                        <a:rPr lang="en-US" sz="1300" b="0" i="0" u="none" strike="noStrike" noProof="0">
                          <a:solidFill>
                            <a:schemeClr val="tx1"/>
                          </a:solidFill>
                          <a:effectLst/>
                          <a:latin typeface="Poppins Light"/>
                        </a:rPr>
                        <a:t>Requirement to Exchange HSSI</a:t>
                      </a:r>
                      <a:endParaRPr lang="en-US">
                        <a:solidFill>
                          <a:schemeClr val="tx1"/>
                        </a:solidFill>
                      </a:endParaRPr>
                    </a:p>
                  </a:txBody>
                  <a:tcP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26252154"/>
                  </a:ext>
                </a:extLst>
              </a:tr>
            </a:tbl>
          </a:graphicData>
        </a:graphic>
      </p:graphicFrame>
    </p:spTree>
    <p:extLst>
      <p:ext uri="{BB962C8B-B14F-4D97-AF65-F5344CB8AC3E}">
        <p14:creationId xmlns:p14="http://schemas.microsoft.com/office/powerpoint/2010/main" val="2622617444"/>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670EFBA-8615-5537-A0A8-44EAD1920A2F}"/>
            </a:ext>
          </a:extLst>
        </p:cNvPr>
        <p:cNvGrpSpPr/>
        <p:nvPr/>
      </p:nvGrpSpPr>
      <p:grpSpPr>
        <a:xfrm>
          <a:off x="0" y="0"/>
          <a:ext cx="0" cy="0"/>
        </a:xfrm>
      </p:grpSpPr>
      <p:sp>
        <p:nvSpPr>
          <p:cNvPr id="3" name="Title 2">
            <a:extLst>
              <a:ext uri="{FF2B5EF4-FFF2-40B4-BE49-F238E27FC236}">
                <a16:creationId xmlns:a16="http://schemas.microsoft.com/office/drawing/2014/main" id="{96557E4F-8C6E-3BF8-9800-7B1870F5CEE8}"/>
              </a:ext>
            </a:extLst>
          </p:cNvPr>
          <p:cNvSpPr>
            <a:spLocks noGrp="1"/>
          </p:cNvSpPr>
          <p:nvPr>
            <p:ph type="title" idx="4294967295"/>
          </p:nvPr>
        </p:nvSpPr>
        <p:spPr>
          <a:xfrm>
            <a:off x="2637323" y="2759714"/>
            <a:ext cx="6732932" cy="1325563"/>
          </a:xfrm>
        </p:spPr>
        <p:txBody>
          <a:bodyPr>
            <a:normAutofit fontScale="90000"/>
          </a:bodyPr>
          <a:lstStyle/>
          <a:p>
            <a:pPr algn="ctr"/>
            <a:r>
              <a:rPr lang="en-US" sz="5400">
                <a:solidFill>
                  <a:schemeClr val="bg2"/>
                </a:solidFill>
                <a:latin typeface="Poppins"/>
                <a:ea typeface="Poppins"/>
                <a:cs typeface="Poppins"/>
              </a:rPr>
              <a:t>DxF Impact Measurement</a:t>
            </a:r>
          </a:p>
        </p:txBody>
      </p:sp>
    </p:spTree>
    <p:extLst>
      <p:ext uri="{BB962C8B-B14F-4D97-AF65-F5344CB8AC3E}">
        <p14:creationId xmlns:p14="http://schemas.microsoft.com/office/powerpoint/2010/main" val="373938650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C0D4D750-99D3-C1C4-D76A-46D5D9DF7B9F}"/>
            </a:ext>
          </a:extLst>
        </p:cNvPr>
        <p:cNvGrpSpPr/>
        <p:nvPr/>
      </p:nvGrpSpPr>
      <p:grpSpPr>
        <a:xfrm>
          <a:off x="0" y="0"/>
          <a:ext cx="0" cy="0"/>
        </a:xfrm>
      </p:grpSpPr>
      <p:sp>
        <p:nvSpPr>
          <p:cNvPr id="4" name="Title 1">
            <a:extLst>
              <a:ext uri="{FF2B5EF4-FFF2-40B4-BE49-F238E27FC236}">
                <a16:creationId xmlns:a16="http://schemas.microsoft.com/office/drawing/2014/main" id="{F7A96925-31D4-4BD5-FD49-2A2D17AF7C23}"/>
              </a:ext>
            </a:extLst>
          </p:cNvPr>
          <p:cNvSpPr txBox="1"/>
          <p:nvPr/>
        </p:nvSpPr>
        <p:spPr>
          <a:xfrm>
            <a:off x="482925" y="472500"/>
            <a:ext cx="11344530" cy="102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a:defRPr/>
            </a:pPr>
            <a:r>
              <a:rPr kumimoji="0" lang="en-US" sz="1800" b="1" i="0" u="none" strike="noStrike" kern="1200" cap="none" spc="0" normalizeH="0" baseline="0" noProof="0">
                <a:ln>
                  <a:noFill/>
                </a:ln>
                <a:solidFill>
                  <a:srgbClr val="000000"/>
                </a:solidFill>
                <a:effectLst/>
                <a:uLnTx/>
                <a:uFillTx/>
                <a:latin typeface="Poppins"/>
                <a:cs typeface="Poppins"/>
              </a:rPr>
              <a:t>Impact </a:t>
            </a:r>
            <a:r>
              <a:rPr lang="en-US" sz="1800">
                <a:solidFill>
                  <a:srgbClr val="000000"/>
                </a:solidFill>
                <a:latin typeface="Poppins"/>
                <a:cs typeface="Poppins"/>
              </a:rPr>
              <a:t>Measurement</a:t>
            </a:r>
            <a:endParaRPr lang="en-US" sz="1600" b="0">
              <a:solidFill>
                <a:srgbClr val="000000"/>
              </a:solidFill>
            </a:endParaRPr>
          </a:p>
          <a:p>
            <a:pPr marL="0" marR="0" lvl="0" indent="0" algn="l" defTabSz="914400">
              <a:lnSpc>
                <a:spcPct val="90000"/>
              </a:lnSpc>
              <a:spcBef>
                <a:spcPct val="0"/>
              </a:spcBef>
              <a:spcAft>
                <a:spcPct val="0"/>
              </a:spcAft>
              <a:buClrTx/>
              <a:buSzTx/>
              <a:buFontTx/>
              <a:buNone/>
              <a:defRPr/>
            </a:pPr>
            <a:r>
              <a:rPr lang="en-US">
                <a:solidFill>
                  <a:srgbClr val="000000"/>
                </a:solidFill>
                <a:latin typeface="Poppins"/>
                <a:cs typeface="Poppins"/>
              </a:rPr>
              <a:t>DSA</a:t>
            </a:r>
            <a:r>
              <a:rPr kumimoji="0" lang="en-US" sz="4400" b="1" i="0" u="none" strike="noStrike" kern="1200" cap="none" spc="0" normalizeH="0" baseline="0" noProof="0">
                <a:ln>
                  <a:noFill/>
                </a:ln>
                <a:solidFill>
                  <a:srgbClr val="000000"/>
                </a:solidFill>
                <a:effectLst/>
                <a:uLnTx/>
                <a:uFillTx/>
                <a:latin typeface="Poppins"/>
                <a:cs typeface="Poppins"/>
              </a:rPr>
              <a:t> Participant Growth: 2022-2025</a:t>
            </a:r>
            <a:endParaRPr lang="en-US" sz="1600" b="0" i="0" u="none" strike="noStrike" kern="1200" cap="none" spc="0" normalizeH="0" baseline="0" noProof="0">
              <a:ln>
                <a:noFill/>
              </a:ln>
              <a:solidFill>
                <a:srgbClr val="000000"/>
              </a:solidFill>
              <a:effectLst/>
              <a:uLnTx/>
              <a:uFillTx/>
              <a:latin typeface="Poppins" pitchFamily="2" charset="77"/>
              <a:cs typeface="Poppins" pitchFamily="2" charset="77"/>
            </a:endParaRPr>
          </a:p>
        </p:txBody>
      </p:sp>
      <p:pic>
        <p:nvPicPr>
          <p:cNvPr id="5" name="DxF Logo">
            <a:extLst>
              <a:ext uri="{FF2B5EF4-FFF2-40B4-BE49-F238E27FC236}">
                <a16:creationId xmlns:a16="http://schemas.microsoft.com/office/drawing/2014/main" id="{82CCF902-5B8C-3936-CBF1-6382508164BD}"/>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graphicFrame>
        <p:nvGraphicFramePr>
          <p:cNvPr id="2" name="Chart 1">
            <a:extLst>
              <a:ext uri="{FF2B5EF4-FFF2-40B4-BE49-F238E27FC236}">
                <a16:creationId xmlns:a16="http://schemas.microsoft.com/office/drawing/2014/main" id="{4822A13D-8E70-B3F5-E804-E5A9462B5373}"/>
              </a:ext>
            </a:extLst>
          </p:cNvPr>
          <p:cNvGraphicFramePr/>
          <p:nvPr>
            <p:extLst>
              <p:ext uri="{D42A27DB-BD31-4B8C-83A1-F6EECF244321}">
                <p14:modId xmlns:p14="http://schemas.microsoft.com/office/powerpoint/2010/main" val="1394429705"/>
              </p:ext>
            </p:extLst>
          </p:nvPr>
        </p:nvGraphicFramePr>
        <p:xfrm>
          <a:off x="482599" y="1709783"/>
          <a:ext cx="10813144" cy="4278086"/>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298122100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a:extLst>
              <a:ext uri="{FF2B5EF4-FFF2-40B4-BE49-F238E27FC236}">
                <a16:creationId xmlns:a16="http://schemas.microsoft.com/office/drawing/2014/main" id="{F128C48E-EDE6-62BC-8B57-A981631DBC8B}"/>
              </a:ext>
            </a:extLst>
          </p:cNvPr>
          <p:cNvSpPr txBox="1"/>
          <p:nvPr/>
        </p:nvSpPr>
        <p:spPr>
          <a:xfrm>
            <a:off x="5435022" y="6549389"/>
            <a:ext cx="6756978" cy="261610"/>
          </a:xfrm>
          <a:prstGeom prst="rect">
            <a:avLst/>
          </a:prstGeom>
          <a:noFill/>
        </p:spPr>
        <p:txBody>
          <a:bodyPr wrap="none" rtlCol="0">
            <a:spAutoFit/>
          </a:bodyPr>
          <a:lstStyle/>
          <a:p>
            <a:r>
              <a:rPr lang="en-US" sz="1100" i="1"/>
              <a:t>“Other” includes Community-based Organizations, EMS Providers, Counties and Intermediaries</a:t>
            </a:r>
          </a:p>
        </p:txBody>
      </p:sp>
      <p:sp>
        <p:nvSpPr>
          <p:cNvPr id="3" name="Title 1">
            <a:extLst>
              <a:ext uri="{FF2B5EF4-FFF2-40B4-BE49-F238E27FC236}">
                <a16:creationId xmlns:a16="http://schemas.microsoft.com/office/drawing/2014/main" id="{99881E7D-7D95-DC8B-9964-09A4FA2A08FE}"/>
              </a:ext>
            </a:extLst>
          </p:cNvPr>
          <p:cNvSpPr txBox="1"/>
          <p:nvPr/>
        </p:nvSpPr>
        <p:spPr>
          <a:xfrm>
            <a:off x="482925" y="472500"/>
            <a:ext cx="11344530" cy="102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a:defRPr/>
            </a:pPr>
            <a:r>
              <a:rPr kumimoji="0" lang="en-US" sz="1800" b="1" i="0" u="none" strike="noStrike" kern="1200" cap="none" spc="0" normalizeH="0" baseline="0" noProof="0">
                <a:ln>
                  <a:noFill/>
                </a:ln>
                <a:solidFill>
                  <a:srgbClr val="000000"/>
                </a:solidFill>
                <a:effectLst/>
                <a:uLnTx/>
                <a:uFillTx/>
                <a:latin typeface="Poppins"/>
                <a:cs typeface="Poppins"/>
              </a:rPr>
              <a:t>Impact Measurement</a:t>
            </a:r>
            <a:br>
              <a:rPr lang="en-US" sz="1800">
                <a:solidFill>
                  <a:srgbClr val="000000"/>
                </a:solidFill>
                <a:latin typeface="Poppins"/>
                <a:cs typeface="Poppins"/>
              </a:rPr>
            </a:br>
            <a:r>
              <a:rPr kumimoji="0" lang="en-US" sz="4400" b="1" i="0" u="none" strike="noStrike" kern="1200" cap="none" spc="0" normalizeH="0" baseline="0" noProof="0">
                <a:ln>
                  <a:noFill/>
                </a:ln>
                <a:solidFill>
                  <a:srgbClr val="000000"/>
                </a:solidFill>
                <a:effectLst/>
                <a:uLnTx/>
                <a:uFillTx/>
                <a:latin typeface="Poppins"/>
                <a:cs typeface="Poppins"/>
              </a:rPr>
              <a:t>DxF Participants </a:t>
            </a:r>
            <a:endParaRPr kumimoji="0" lang="en-US" sz="1600" b="0" i="0" u="none" strike="noStrike" kern="1200" cap="none" spc="0" normalizeH="0" baseline="0" noProof="0">
              <a:ln>
                <a:noFill/>
              </a:ln>
              <a:solidFill>
                <a:srgbClr val="000000"/>
              </a:solidFill>
              <a:effectLst/>
              <a:uLnTx/>
              <a:uFillTx/>
              <a:latin typeface="Poppins" pitchFamily="2" charset="77"/>
              <a:cs typeface="Poppins" pitchFamily="2" charset="77"/>
            </a:endParaRPr>
          </a:p>
        </p:txBody>
      </p:sp>
      <p:pic>
        <p:nvPicPr>
          <p:cNvPr id="6" name="DxF Logo">
            <a:extLst>
              <a:ext uri="{FF2B5EF4-FFF2-40B4-BE49-F238E27FC236}">
                <a16:creationId xmlns:a16="http://schemas.microsoft.com/office/drawing/2014/main" id="{DAEE3F48-C032-AD5D-3E75-7D36E4C3BDBA}"/>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
        <p:nvSpPr>
          <p:cNvPr id="2" name="TextBox 1">
            <a:extLst>
              <a:ext uri="{FF2B5EF4-FFF2-40B4-BE49-F238E27FC236}">
                <a16:creationId xmlns:a16="http://schemas.microsoft.com/office/drawing/2014/main" id="{5A73E07F-E4E4-88FE-0866-F7AC9806AED2}"/>
              </a:ext>
            </a:extLst>
          </p:cNvPr>
          <p:cNvSpPr txBox="1"/>
          <p:nvPr/>
        </p:nvSpPr>
        <p:spPr>
          <a:xfrm>
            <a:off x="8469217" y="2247585"/>
            <a:ext cx="3548742" cy="3139321"/>
          </a:xfrm>
          <a:prstGeom prst="rect">
            <a:avLst/>
          </a:prstGeom>
          <a:noFill/>
        </p:spPr>
        <p:txBody>
          <a:bodyPr wrap="square" rtlCol="0">
            <a:spAutoFit/>
          </a:bodyPr>
          <a:lstStyle/>
          <a:p>
            <a:r>
              <a:rPr lang="en-US">
                <a:latin typeface="Poppins Light" pitchFamily="2" charset="77"/>
                <a:cs typeface="Poppins Light" pitchFamily="2" charset="77"/>
              </a:rPr>
              <a:t>As of November 30, 2025, DxF includes 4,765 Participants.  </a:t>
            </a:r>
          </a:p>
          <a:p>
            <a:endParaRPr lang="en-US">
              <a:latin typeface="Poppins Light" pitchFamily="2" charset="77"/>
              <a:cs typeface="Poppins Light" pitchFamily="2" charset="77"/>
            </a:endParaRPr>
          </a:p>
          <a:p>
            <a:r>
              <a:rPr lang="en-US">
                <a:latin typeface="Poppins Light" pitchFamily="2" charset="77"/>
                <a:cs typeface="Poppins Light" pitchFamily="2" charset="77"/>
              </a:rPr>
              <a:t>These Participants represent a wide range of health and social service organizations.</a:t>
            </a:r>
          </a:p>
          <a:p>
            <a:endParaRPr lang="en-US">
              <a:latin typeface="Poppins Light" pitchFamily="2" charset="77"/>
              <a:cs typeface="Poppins Light" pitchFamily="2" charset="77"/>
            </a:endParaRPr>
          </a:p>
          <a:p>
            <a:r>
              <a:rPr lang="en-US">
                <a:latin typeface="Poppins Light" pitchFamily="2" charset="77"/>
                <a:cs typeface="Poppins Light" pitchFamily="2" charset="77"/>
              </a:rPr>
              <a:t>The largest group  - Ambulatory Care Settings -  represents 43% of all Participants. </a:t>
            </a:r>
          </a:p>
        </p:txBody>
      </p:sp>
      <p:graphicFrame>
        <p:nvGraphicFramePr>
          <p:cNvPr id="4" name="Chart 3">
            <a:extLst>
              <a:ext uri="{FF2B5EF4-FFF2-40B4-BE49-F238E27FC236}">
                <a16:creationId xmlns:a16="http://schemas.microsoft.com/office/drawing/2014/main" id="{32EA60B2-3C2C-6BF1-FFD5-60BF723FE532}"/>
              </a:ext>
            </a:extLst>
          </p:cNvPr>
          <p:cNvGraphicFramePr/>
          <p:nvPr>
            <p:extLst>
              <p:ext uri="{D42A27DB-BD31-4B8C-83A1-F6EECF244321}">
                <p14:modId xmlns:p14="http://schemas.microsoft.com/office/powerpoint/2010/main" val="1914142915"/>
              </p:ext>
            </p:extLst>
          </p:nvPr>
        </p:nvGraphicFramePr>
        <p:xfrm>
          <a:off x="482925" y="1496292"/>
          <a:ext cx="7753350" cy="4501737"/>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256832401"/>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a:extLst>
              <a:ext uri="{FF2B5EF4-FFF2-40B4-BE49-F238E27FC236}">
                <a16:creationId xmlns:a16="http://schemas.microsoft.com/office/drawing/2014/main" id="{D90704F8-CEE8-E148-98A2-966C12FE852B}"/>
              </a:ext>
            </a:extLst>
          </p:cNvPr>
          <p:cNvSpPr txBox="1"/>
          <p:nvPr/>
        </p:nvSpPr>
        <p:spPr>
          <a:xfrm>
            <a:off x="482925" y="472500"/>
            <a:ext cx="11344530" cy="102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a:defRPr/>
            </a:pPr>
            <a:r>
              <a:rPr kumimoji="0" lang="en-US" sz="1800" b="1" i="0" u="none" strike="noStrike" kern="1200" cap="none" spc="0" normalizeH="0" baseline="0" noProof="0">
                <a:ln>
                  <a:noFill/>
                </a:ln>
                <a:solidFill>
                  <a:srgbClr val="000000"/>
                </a:solidFill>
                <a:effectLst/>
                <a:uLnTx/>
                <a:uFillTx/>
                <a:latin typeface="Poppins"/>
                <a:cs typeface="Poppins"/>
              </a:rPr>
              <a:t>Impact Measurement</a:t>
            </a:r>
            <a:endParaRPr lang="en-US" sz="1600" b="0">
              <a:solidFill>
                <a:srgbClr val="000000"/>
              </a:solidFill>
            </a:endParaRPr>
          </a:p>
          <a:p>
            <a:pPr marL="0" marR="0" lvl="0" indent="0" algn="l" defTabSz="914400">
              <a:lnSpc>
                <a:spcPct val="90000"/>
              </a:lnSpc>
              <a:spcBef>
                <a:spcPct val="0"/>
              </a:spcBef>
              <a:spcAft>
                <a:spcPct val="0"/>
              </a:spcAft>
              <a:buClrTx/>
              <a:buSzTx/>
              <a:buFontTx/>
              <a:buNone/>
              <a:defRPr/>
            </a:pPr>
            <a:r>
              <a:rPr kumimoji="0" lang="en-US" sz="4400" b="1" i="0" u="none" strike="noStrike" kern="1200" cap="none" spc="0" normalizeH="0" baseline="0" noProof="0">
                <a:ln>
                  <a:noFill/>
                </a:ln>
                <a:solidFill>
                  <a:srgbClr val="000000"/>
                </a:solidFill>
                <a:effectLst/>
                <a:uLnTx/>
                <a:uFillTx/>
                <a:latin typeface="Poppins"/>
                <a:cs typeface="Poppins"/>
              </a:rPr>
              <a:t>DSA Participant Directory</a:t>
            </a:r>
            <a:endParaRPr lang="en-US" sz="1600" b="0" i="0" u="none" strike="noStrike" kern="1200" cap="none" spc="0" normalizeH="0" baseline="0" noProof="0">
              <a:ln>
                <a:noFill/>
              </a:ln>
              <a:solidFill>
                <a:srgbClr val="000000"/>
              </a:solidFill>
              <a:effectLst/>
              <a:uLnTx/>
              <a:uFillTx/>
              <a:latin typeface="Poppins" pitchFamily="2" charset="77"/>
              <a:cs typeface="Poppins" pitchFamily="2" charset="77"/>
            </a:endParaRPr>
          </a:p>
        </p:txBody>
      </p:sp>
      <p:pic>
        <p:nvPicPr>
          <p:cNvPr id="4" name="DxF Logo">
            <a:extLst>
              <a:ext uri="{FF2B5EF4-FFF2-40B4-BE49-F238E27FC236}">
                <a16:creationId xmlns:a16="http://schemas.microsoft.com/office/drawing/2014/main" id="{8CEBFE97-A54D-846D-4C44-8CB61CC2366F}"/>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
        <p:nvSpPr>
          <p:cNvPr id="6" name="TextBox 5">
            <a:extLst>
              <a:ext uri="{FF2B5EF4-FFF2-40B4-BE49-F238E27FC236}">
                <a16:creationId xmlns:a16="http://schemas.microsoft.com/office/drawing/2014/main" id="{3DC80D23-0C5B-C089-1A52-C4E913099D38}"/>
              </a:ext>
            </a:extLst>
          </p:cNvPr>
          <p:cNvSpPr txBox="1"/>
          <p:nvPr/>
        </p:nvSpPr>
        <p:spPr>
          <a:xfrm>
            <a:off x="9187543" y="2917388"/>
            <a:ext cx="2834082" cy="1754326"/>
          </a:xfrm>
          <a:prstGeom prst="rect">
            <a:avLst/>
          </a:prstGeom>
          <a:noFill/>
        </p:spPr>
        <p:txBody>
          <a:bodyPr wrap="square" lIns="91440" tIns="45720" rIns="91440" bIns="45720" rtlCol="0" anchor="t">
            <a:spAutoFit/>
          </a:bodyPr>
          <a:lstStyle/>
          <a:p>
            <a:r>
              <a:rPr lang="en-US">
                <a:latin typeface="Poppins Light"/>
                <a:cs typeface="Poppins Light"/>
              </a:rPr>
              <a:t>Progress continues with more than 70% of active DxF Participants completing their selections in the Participant Directory. </a:t>
            </a:r>
          </a:p>
        </p:txBody>
      </p:sp>
      <p:sp>
        <p:nvSpPr>
          <p:cNvPr id="5" name="TextBox 4">
            <a:extLst>
              <a:ext uri="{FF2B5EF4-FFF2-40B4-BE49-F238E27FC236}">
                <a16:creationId xmlns:a16="http://schemas.microsoft.com/office/drawing/2014/main" id="{99EFB764-980F-E4AB-3A27-AB5572C835E7}"/>
              </a:ext>
            </a:extLst>
          </p:cNvPr>
          <p:cNvSpPr txBox="1"/>
          <p:nvPr/>
        </p:nvSpPr>
        <p:spPr>
          <a:xfrm>
            <a:off x="3762375" y="4210050"/>
            <a:ext cx="184731" cy="369332"/>
          </a:xfrm>
          <a:prstGeom prst="rect">
            <a:avLst/>
          </a:prstGeom>
          <a:noFill/>
        </p:spPr>
        <p:txBody>
          <a:bodyPr wrap="none" rtlCol="0">
            <a:spAutoFit/>
          </a:bodyPr>
          <a:lstStyle/>
          <a:p>
            <a:endParaRPr lang="en-US"/>
          </a:p>
        </p:txBody>
      </p:sp>
      <p:graphicFrame>
        <p:nvGraphicFramePr>
          <p:cNvPr id="2" name="Chart 1">
            <a:extLst>
              <a:ext uri="{FF2B5EF4-FFF2-40B4-BE49-F238E27FC236}">
                <a16:creationId xmlns:a16="http://schemas.microsoft.com/office/drawing/2014/main" id="{A25609D2-E2E0-E4A1-10F6-1C5D8AD104D3}"/>
              </a:ext>
              <a:ext uri="{147F2762-F138-4A5C-976F-8EAC2B608ADB}">
                <a16:predDERef xmlns:a16="http://schemas.microsoft.com/office/drawing/2014/main" pred="{9398B7D8-865C-362A-D641-37B6AFA277DC}"/>
              </a:ext>
            </a:extLst>
          </p:cNvPr>
          <p:cNvGraphicFramePr/>
          <p:nvPr>
            <p:extLst>
              <p:ext uri="{D42A27DB-BD31-4B8C-83A1-F6EECF244321}">
                <p14:modId xmlns:p14="http://schemas.microsoft.com/office/powerpoint/2010/main" val="958763051"/>
              </p:ext>
            </p:extLst>
          </p:nvPr>
        </p:nvGraphicFramePr>
        <p:xfrm>
          <a:off x="570348" y="1496292"/>
          <a:ext cx="8540995" cy="4556165"/>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70483307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Google Shape;187;p32">
            <a:extLst>
              <a:ext uri="{FF2B5EF4-FFF2-40B4-BE49-F238E27FC236}">
                <a16:creationId xmlns:a16="http://schemas.microsoft.com/office/drawing/2014/main" id="{BFAB9C76-E6B6-FC99-5CD3-2691FBEB0C32}"/>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
        <p:nvSpPr>
          <p:cNvPr id="17" name="Google Shape;185;p32">
            <a:extLst>
              <a:ext uri="{FF2B5EF4-FFF2-40B4-BE49-F238E27FC236}">
                <a16:creationId xmlns:a16="http://schemas.microsoft.com/office/drawing/2014/main" id="{9EB6A16D-2FD0-8A48-111A-6352DADEAA09}"/>
              </a:ext>
            </a:extLst>
          </p:cNvPr>
          <p:cNvSpPr txBox="1"/>
          <p:nvPr/>
        </p:nvSpPr>
        <p:spPr>
          <a:xfrm>
            <a:off x="482925" y="1505595"/>
            <a:ext cx="11153754" cy="4108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Members are strongly encouraged to </a:t>
            </a:r>
            <a:r>
              <a:rPr lang="en-US" sz="1800" b="1">
                <a:solidFill>
                  <a:schemeClr val="dk1"/>
                </a:solidFill>
                <a:latin typeface="Poppins Light"/>
                <a:ea typeface="Poppins Light"/>
                <a:cs typeface="Poppins Light"/>
                <a:sym typeface="Poppins Light"/>
              </a:rPr>
              <a:t>enable their video</a:t>
            </a:r>
            <a:r>
              <a:rPr lang="en-US" sz="1800">
                <a:solidFill>
                  <a:schemeClr val="dk1"/>
                </a:solidFill>
                <a:latin typeface="Poppins Light"/>
                <a:ea typeface="Poppins Light"/>
                <a:cs typeface="Poppins Light"/>
                <a:sym typeface="Poppins Light"/>
              </a:rPr>
              <a:t> to foster increased interaction and discussion.</a:t>
            </a:r>
            <a:endParaRPr lang="en-US" sz="1800">
              <a:solidFill>
                <a:schemeClr val="dk1"/>
              </a:solidFill>
              <a:latin typeface="Poppins Light"/>
              <a:ea typeface="Poppins Light"/>
              <a:cs typeface="Poppins Light"/>
            </a:endParaRP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Please email Akira Vang (akira.vang@hcai.ca.gov) with any technical or logistical questions about meeting participation.</a:t>
            </a:r>
            <a:endParaRPr lang="en-US" sz="1800">
              <a:solidFill>
                <a:schemeClr val="dk1"/>
              </a:solidFill>
              <a:latin typeface="Poppins Light"/>
              <a:ea typeface="Poppins Light"/>
              <a:cs typeface="Poppins Light"/>
            </a:endParaRPr>
          </a:p>
        </p:txBody>
      </p:sp>
      <p:sp>
        <p:nvSpPr>
          <p:cNvPr id="5" name="Title 2">
            <a:extLst>
              <a:ext uri="{FF2B5EF4-FFF2-40B4-BE49-F238E27FC236}">
                <a16:creationId xmlns:a16="http://schemas.microsoft.com/office/drawing/2014/main" id="{7852625B-8F62-B80E-65FA-E2B2F4EBACA2}"/>
              </a:ext>
            </a:extLst>
          </p:cNvPr>
          <p:cNvSpPr txBox="1"/>
          <p:nvPr/>
        </p:nvSpPr>
        <p:spPr>
          <a:xfrm>
            <a:off x="372004" y="166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r>
              <a:rPr lang="en-US" sz="4000">
                <a:latin typeface="Poppins"/>
                <a:ea typeface="+mn-ea"/>
                <a:cs typeface="Poppins"/>
              </a:rPr>
              <a:t>Meeting Participation Options</a:t>
            </a:r>
            <a:endParaRPr lang="en-US" sz="4000">
              <a:ea typeface="+mn-ea"/>
            </a:endParaRPr>
          </a:p>
        </p:txBody>
      </p:sp>
    </p:spTree>
    <p:extLst>
      <p:ext uri="{BB962C8B-B14F-4D97-AF65-F5344CB8AC3E}">
        <p14:creationId xmlns:p14="http://schemas.microsoft.com/office/powerpoint/2010/main" val="1790238897"/>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A84EED5-E491-D102-86B8-7A498358956B}"/>
            </a:ext>
          </a:extLst>
        </p:cNvPr>
        <p:cNvGrpSpPr/>
        <p:nvPr/>
      </p:nvGrpSpPr>
      <p:grpSpPr>
        <a:xfrm>
          <a:off x="0" y="0"/>
          <a:ext cx="0" cy="0"/>
        </a:xfrm>
      </p:grpSpPr>
      <p:sp>
        <p:nvSpPr>
          <p:cNvPr id="4" name="Title 1">
            <a:extLst>
              <a:ext uri="{FF2B5EF4-FFF2-40B4-BE49-F238E27FC236}">
                <a16:creationId xmlns:a16="http://schemas.microsoft.com/office/drawing/2014/main" id="{DFBA3492-A3B3-0A54-6728-45745BA1B77F}"/>
              </a:ext>
            </a:extLst>
          </p:cNvPr>
          <p:cNvSpPr txBox="1"/>
          <p:nvPr/>
        </p:nvSpPr>
        <p:spPr>
          <a:xfrm>
            <a:off x="482925" y="472500"/>
            <a:ext cx="11344530" cy="1023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Poppins"/>
                <a:cs typeface="Poppins"/>
              </a:rPr>
              <a:t>Impact Measurement</a:t>
            </a:r>
            <a:br>
              <a:rPr lang="en-US" sz="4400" b="1" i="0" u="none" strike="noStrike" kern="1200" cap="none" spc="0" normalizeH="0" baseline="0" noProof="0">
                <a:ln>
                  <a:noFill/>
                </a:ln>
                <a:effectLst/>
                <a:uLnTx/>
                <a:uFillTx/>
                <a:latin typeface="Poppins"/>
                <a:cs typeface="Poppins"/>
              </a:rPr>
            </a:br>
            <a:r>
              <a:rPr kumimoji="0" lang="en-US" sz="4400" b="1" i="0" u="none" strike="noStrike" kern="1200" cap="none" spc="0" normalizeH="0" baseline="0" noProof="0" err="1">
                <a:ln>
                  <a:noFill/>
                </a:ln>
                <a:solidFill>
                  <a:srgbClr val="000000"/>
                </a:solidFill>
                <a:effectLst/>
                <a:uLnTx/>
                <a:uFillTx/>
                <a:latin typeface="Poppins"/>
                <a:cs typeface="Poppins"/>
              </a:rPr>
              <a:t>DxF QHIO Program</a:t>
            </a:r>
            <a:endParaRPr lang="en-US" sz="1600" b="0" i="1" u="none" strike="noStrike" kern="1200" cap="none" spc="0" normalizeH="0" baseline="0" noProof="0">
              <a:ln>
                <a:noFill/>
              </a:ln>
              <a:solidFill>
                <a:srgbClr val="000000"/>
              </a:solidFill>
              <a:effectLst/>
              <a:uLnTx/>
              <a:uFillTx/>
              <a:latin typeface="Poppins" pitchFamily="2" charset="77"/>
              <a:cs typeface="Poppins" pitchFamily="2" charset="77"/>
            </a:endParaRPr>
          </a:p>
        </p:txBody>
      </p:sp>
      <p:sp>
        <p:nvSpPr>
          <p:cNvPr id="6" name="TextBox 5">
            <a:extLst>
              <a:ext uri="{FF2B5EF4-FFF2-40B4-BE49-F238E27FC236}">
                <a16:creationId xmlns:a16="http://schemas.microsoft.com/office/drawing/2014/main" id="{8DEF77D5-B9F2-1B35-2519-8FBFC9FA4124}"/>
              </a:ext>
            </a:extLst>
          </p:cNvPr>
          <p:cNvSpPr txBox="1"/>
          <p:nvPr/>
        </p:nvSpPr>
        <p:spPr>
          <a:xfrm>
            <a:off x="482925" y="1628507"/>
            <a:ext cx="5013307" cy="3785652"/>
          </a:xfrm>
          <a:prstGeom prst="rect">
            <a:avLst/>
          </a:prstGeom>
          <a:noFill/>
        </p:spPr>
        <p:txBody>
          <a:bodyPr wrap="square" lIns="91440" tIns="45720" rIns="91440" bIns="45720" rtlCol="0" anchor="t">
            <a:spAutoFit/>
          </a:bodyPr>
          <a:lstStyle/>
          <a:p>
            <a:r>
              <a:rPr lang="en-US" sz="1700">
                <a:latin typeface="Poppins Light"/>
                <a:cs typeface="Poppins Light"/>
              </a:rPr>
              <a:t>In 2023, DxF identified </a:t>
            </a:r>
            <a:r>
              <a:rPr lang="en-US" sz="1700" b="1">
                <a:latin typeface="Poppins Light"/>
                <a:cs typeface="Poppins Light"/>
              </a:rPr>
              <a:t>nine</a:t>
            </a:r>
            <a:r>
              <a:rPr lang="en-US" sz="1700">
                <a:latin typeface="Poppins Light"/>
                <a:cs typeface="Poppins Light"/>
              </a:rPr>
              <a:t> Qualified Health Information Organizations (QHIOs) to assist DxF Participants across the state with data exchange.  </a:t>
            </a:r>
            <a:endParaRPr lang="en-US" sz="1700"/>
          </a:p>
          <a:p>
            <a:endParaRPr lang="en-US" sz="1700">
              <a:latin typeface="Poppins Light"/>
              <a:cs typeface="Poppins Light"/>
            </a:endParaRPr>
          </a:p>
          <a:p>
            <a:r>
              <a:rPr lang="en-US" sz="1700">
                <a:latin typeface="Poppins Light"/>
                <a:cs typeface="Poppins Light"/>
              </a:rPr>
              <a:t>Through their Participant Directory selections, 2/3rds of Participants have identified a QHIO who supports their DxF exchange. </a:t>
            </a:r>
          </a:p>
          <a:p>
            <a:endParaRPr lang="en-US" sz="1700">
              <a:latin typeface="Poppins Light"/>
              <a:cs typeface="Poppins Light"/>
            </a:endParaRPr>
          </a:p>
          <a:p>
            <a:r>
              <a:rPr lang="en-US" sz="1700">
                <a:latin typeface="Poppins Light"/>
                <a:cs typeface="Poppins Light"/>
              </a:rPr>
              <a:t>Of note, in the past 15 months, the number of Participants accessing QHIO services for event notification more than doubled. </a:t>
            </a:r>
          </a:p>
          <a:p>
            <a:endParaRPr lang="en-US">
              <a:latin typeface="Poppins Light"/>
              <a:cs typeface="Poppins Light"/>
            </a:endParaRPr>
          </a:p>
          <a:p>
            <a:endParaRPr lang="en-US"/>
          </a:p>
        </p:txBody>
      </p:sp>
      <p:sp>
        <p:nvSpPr>
          <p:cNvPr id="2" name="Text Placeholder 3">
            <a:extLst>
              <a:ext uri="{FF2B5EF4-FFF2-40B4-BE49-F238E27FC236}">
                <a16:creationId xmlns:a16="http://schemas.microsoft.com/office/drawing/2014/main" id="{91A72D9A-E168-216E-99C7-DCA693AE6170}"/>
              </a:ext>
            </a:extLst>
          </p:cNvPr>
          <p:cNvSpPr txBox="1"/>
          <p:nvPr/>
        </p:nvSpPr>
        <p:spPr>
          <a:xfrm>
            <a:off x="1548777" y="5073445"/>
            <a:ext cx="9212825" cy="1543664"/>
          </a:xfrm>
          <a:prstGeom prst="rect">
            <a:avLst/>
          </a:prstGeom>
          <a:solidFill>
            <a:schemeClr val="accent1">
              <a:lumMod val="20000"/>
              <a:lumOff val="80000"/>
            </a:schemeClr>
          </a:solidFill>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i="1"/>
              <a:t>"For our CCBHC team, partnering with a local FQHC and not being integrated into their EHR system, </a:t>
            </a:r>
            <a:r>
              <a:rPr lang="en-US" sz="1600" b="1" i="1"/>
              <a:t>leveraging an HIE has been instrumental in being able to see customer's full medical history and for our prescribers to make appropriate Rx recommendations</a:t>
            </a:r>
            <a:r>
              <a:rPr lang="en-US" sz="1600" i="1"/>
              <a:t>. Otherwise, we had been securely faxing customer information and not getting a full picture.“ </a:t>
            </a:r>
            <a:endParaRPr lang="en-US" sz="1600"/>
          </a:p>
          <a:p>
            <a:pPr marL="0" indent="0" algn="ctr">
              <a:lnSpc>
                <a:spcPct val="110000"/>
              </a:lnSpc>
              <a:buFont typeface="Arial" panose="020b0604020202020204" pitchFamily="34" charset="0"/>
              <a:buNone/>
            </a:pPr>
            <a:r>
              <a:rPr lang="en-US" sz="1600">
                <a:latin typeface="Poppins"/>
                <a:cs typeface="Poppins"/>
              </a:rPr>
              <a:t> 								Pacific Clinics </a:t>
            </a:r>
            <a:endParaRPr lang="en-US" sz="1800">
              <a:latin typeface="Poppins"/>
              <a:cs typeface="Poppins"/>
            </a:endParaRPr>
          </a:p>
        </p:txBody>
      </p:sp>
      <p:graphicFrame>
        <p:nvGraphicFramePr>
          <p:cNvPr id="3" name="Chart 2">
            <a:extLst>
              <a:ext uri="{FF2B5EF4-FFF2-40B4-BE49-F238E27FC236}">
                <a16:creationId xmlns:a16="http://schemas.microsoft.com/office/drawing/2014/main" id="{4DDD171C-016D-16B5-2945-97D7A631CE2A}"/>
              </a:ext>
            </a:extLst>
          </p:cNvPr>
          <p:cNvGraphicFramePr/>
          <p:nvPr>
            <p:extLst>
              <p:ext uri="{D42A27DB-BD31-4B8C-83A1-F6EECF244321}">
                <p14:modId xmlns:p14="http://schemas.microsoft.com/office/powerpoint/2010/main" val="679811071"/>
              </p:ext>
            </p:extLst>
          </p:nvPr>
        </p:nvGraphicFramePr>
        <p:xfrm>
          <a:off x="5801376" y="1024895"/>
          <a:ext cx="5907699" cy="3846703"/>
        </p:xfrm>
        <a:graphic>
          <a:graphicData uri="http://schemas.openxmlformats.org/drawingml/2006/chart">
            <c:chart xmlns:c="http://schemas.openxmlformats.org/drawingml/2006/chart" r:id="rId3"/>
          </a:graphicData>
        </a:graphic>
      </p:graphicFrame>
    </p:spTree>
    <p:extLst>
      <p:ext uri="{BB962C8B-B14F-4D97-AF65-F5344CB8AC3E}">
        <p14:creationId xmlns:p14="http://schemas.microsoft.com/office/powerpoint/2010/main" val="1623597409"/>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1">
            <a:extLst>
              <a:ext uri="{FF2B5EF4-FFF2-40B4-BE49-F238E27FC236}">
                <a16:creationId xmlns:a16="http://schemas.microsoft.com/office/drawing/2014/main" id="{7E224038-3B4F-FF29-AC23-4C7B28291D77}"/>
              </a:ext>
            </a:extLst>
          </p:cNvPr>
          <p:cNvSpPr txBox="1"/>
          <p:nvPr/>
        </p:nvSpPr>
        <p:spPr>
          <a:xfrm>
            <a:off x="482925" y="347400"/>
            <a:ext cx="11344530" cy="1265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Poppins"/>
                <a:cs typeface="Poppins"/>
              </a:rPr>
              <a:t>Impact </a:t>
            </a:r>
            <a:r>
              <a:rPr lang="en-US" sz="1800">
                <a:solidFill>
                  <a:srgbClr val="000000"/>
                </a:solidFill>
                <a:latin typeface="Poppins"/>
                <a:cs typeface="Poppins"/>
              </a:rPr>
              <a:t>Measurement</a:t>
            </a:r>
            <a:br>
              <a:rPr lang="en-US" sz="4400" b="1" i="0" u="none" strike="noStrike" kern="1200" cap="none" spc="0" normalizeH="0" baseline="0" noProof="0">
                <a:ln>
                  <a:noFill/>
                </a:ln>
                <a:effectLst/>
                <a:uLnTx/>
                <a:uFillTx/>
                <a:latin typeface="Poppins"/>
                <a:cs typeface="Poppins"/>
              </a:rPr>
            </a:br>
            <a:r>
              <a:rPr kumimoji="0" lang="en-US" sz="4400" b="1" i="0" u="none" strike="noStrike" kern="1200" cap="none" spc="0" normalizeH="0" baseline="0" noProof="0">
                <a:ln>
                  <a:noFill/>
                </a:ln>
                <a:solidFill>
                  <a:srgbClr val="000000"/>
                </a:solidFill>
                <a:effectLst/>
                <a:uLnTx/>
                <a:uFillTx/>
                <a:latin typeface="Poppins"/>
                <a:cs typeface="Poppins"/>
              </a:rPr>
              <a:t>DSA Signatory Grants </a:t>
            </a:r>
            <a:r>
              <a:rPr lang="en-US" sz="1600" b="0" i="1">
                <a:solidFill>
                  <a:srgbClr val="000000"/>
                </a:solidFill>
                <a:latin typeface="Poppins"/>
                <a:cs typeface="Poppins"/>
              </a:rPr>
              <a:t>									</a:t>
            </a:r>
            <a:endParaRPr lang="en-US" sz="1600" b="0" i="0" u="none" strike="noStrike" kern="1200" cap="none" spc="0" normalizeH="0" baseline="0" noProof="0">
              <a:ln>
                <a:noFill/>
              </a:ln>
              <a:solidFill>
                <a:srgbClr val="000000"/>
              </a:solidFill>
              <a:effectLst/>
              <a:uLnTx/>
              <a:uFillTx/>
              <a:latin typeface="Poppins" pitchFamily="2" charset="77"/>
              <a:cs typeface="Poppins" pitchFamily="2" charset="77"/>
            </a:endParaRPr>
          </a:p>
        </p:txBody>
      </p:sp>
      <p:pic>
        <p:nvPicPr>
          <p:cNvPr id="4" name="DxF Logo">
            <a:extLst>
              <a:ext uri="{FF2B5EF4-FFF2-40B4-BE49-F238E27FC236}">
                <a16:creationId xmlns:a16="http://schemas.microsoft.com/office/drawing/2014/main" id="{0862415A-A989-F415-FCC8-8DA3AE265136}"/>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
        <p:nvSpPr>
          <p:cNvPr id="5" name="TextBox 4">
            <a:extLst>
              <a:ext uri="{FF2B5EF4-FFF2-40B4-BE49-F238E27FC236}">
                <a16:creationId xmlns:a16="http://schemas.microsoft.com/office/drawing/2014/main" id="{6479B51F-117F-0A10-ADA5-4F0A99E4CBBD}"/>
              </a:ext>
            </a:extLst>
          </p:cNvPr>
          <p:cNvSpPr txBox="1"/>
          <p:nvPr/>
        </p:nvSpPr>
        <p:spPr>
          <a:xfrm>
            <a:off x="665518" y="1622148"/>
            <a:ext cx="10879900" cy="4678204"/>
          </a:xfrm>
          <a:prstGeom prst="rect">
            <a:avLst/>
          </a:prstGeom>
          <a:noFill/>
        </p:spPr>
        <p:txBody>
          <a:bodyPr wrap="square" lIns="91440" tIns="45720" rIns="91440" bIns="45720" rtlCol="0" anchor="t">
            <a:spAutoFit/>
          </a:bodyPr>
          <a:lstStyle/>
          <a:p>
            <a:r>
              <a:rPr lang="en-US" sz="2000">
                <a:latin typeface="Poppins Light"/>
                <a:cs typeface="Poppins"/>
              </a:rPr>
              <a:t>The </a:t>
            </a:r>
            <a:r>
              <a:rPr lang="en-US" sz="2000" b="1" err="1">
                <a:latin typeface="Poppins Light"/>
                <a:cs typeface="Poppins"/>
              </a:rPr>
              <a:t>DxF Educational Initiative Grant Program </a:t>
            </a:r>
            <a:r>
              <a:rPr lang="en-US" sz="2000">
                <a:latin typeface="Poppins Light"/>
                <a:cs typeface="Poppins"/>
              </a:rPr>
              <a:t>awarded $3 million to eight not-for-profit associations and organizations to provide education and training on the DxF in calendar year 2023.  These grants supported a range of activities, from webinars and one-on-one coaching sessions, to the creation of a speaker’s bureau and learning collaboratives, reaching an estimated 10,000 individuals.</a:t>
            </a:r>
            <a:r>
              <a:rPr lang="en-US" sz="2000">
                <a:latin typeface="Poppins"/>
                <a:cs typeface="Poppins"/>
              </a:rPr>
              <a:t>  </a:t>
            </a:r>
            <a:endParaRPr lang="en-US"/>
          </a:p>
          <a:p>
            <a:endParaRPr lang="en-US">
              <a:latin typeface="Poppins Light" pitchFamily="2" charset="77"/>
              <a:cs typeface="Poppins Light" pitchFamily="2" charset="77"/>
            </a:endParaRPr>
          </a:p>
          <a:p>
            <a:endParaRPr lang="en-US" sz="2000">
              <a:latin typeface="Poppins Light"/>
              <a:cs typeface="Poppins"/>
            </a:endParaRPr>
          </a:p>
          <a:p>
            <a:r>
              <a:rPr lang="en-US" sz="2000">
                <a:latin typeface="Poppins Light"/>
                <a:cs typeface="Poppins"/>
              </a:rPr>
              <a:t>The </a:t>
            </a:r>
            <a:r>
              <a:rPr lang="en-US" sz="2000" b="1">
                <a:latin typeface="Poppins Light"/>
                <a:cs typeface="Poppins"/>
              </a:rPr>
              <a:t>DSA Signatory Grants Program</a:t>
            </a:r>
            <a:r>
              <a:rPr lang="en-US" sz="2000">
                <a:latin typeface="Poppins Light"/>
                <a:cs typeface="Poppins"/>
              </a:rPr>
              <a:t> </a:t>
            </a:r>
            <a:br>
              <a:rPr lang="en-US" sz="2000">
                <a:latin typeface="Poppins Light"/>
                <a:cs typeface="Poppins"/>
              </a:rPr>
            </a:br>
            <a:r>
              <a:rPr lang="en-US" sz="2000">
                <a:latin typeface="Poppins Light"/>
                <a:cs typeface="Poppins"/>
              </a:rPr>
              <a:t>awarded $40 million to help more than </a:t>
            </a:r>
            <a:br>
              <a:rPr lang="en-US" sz="2000">
                <a:latin typeface="Poppins Light"/>
                <a:cs typeface="Poppins"/>
              </a:rPr>
            </a:br>
            <a:r>
              <a:rPr lang="en-US" sz="2000">
                <a:latin typeface="Poppins Light"/>
                <a:cs typeface="Poppins"/>
              </a:rPr>
              <a:t>750 DSA Signatories meet their DxF </a:t>
            </a:r>
            <a:br>
              <a:rPr lang="en-US" sz="2000">
                <a:latin typeface="Poppins Light"/>
                <a:cs typeface="Poppins"/>
              </a:rPr>
            </a:br>
            <a:r>
              <a:rPr lang="en-US" sz="2000">
                <a:latin typeface="Poppins Light"/>
                <a:cs typeface="Poppins"/>
              </a:rPr>
              <a:t>requirements. Grant funding began </a:t>
            </a:r>
            <a:br>
              <a:rPr lang="en-US" sz="2000">
                <a:latin typeface="Poppins Light"/>
                <a:cs typeface="Poppins"/>
              </a:rPr>
            </a:br>
            <a:r>
              <a:rPr lang="en-US" sz="2000">
                <a:latin typeface="Poppins Light"/>
                <a:cs typeface="Poppins"/>
              </a:rPr>
              <a:t>in 2024 with additional disbursements </a:t>
            </a:r>
            <a:br>
              <a:rPr lang="en-US" sz="2000">
                <a:latin typeface="Poppins Light"/>
                <a:cs typeface="Poppins"/>
              </a:rPr>
            </a:br>
            <a:r>
              <a:rPr lang="en-US" sz="2000">
                <a:latin typeface="Poppins Light"/>
                <a:cs typeface="Poppins"/>
              </a:rPr>
              <a:t>expected to continue through 2026 as </a:t>
            </a:r>
            <a:br>
              <a:rPr lang="en-US" sz="2000">
                <a:latin typeface="Poppins Light"/>
                <a:cs typeface="Poppins"/>
              </a:rPr>
            </a:br>
            <a:r>
              <a:rPr lang="en-US" sz="2000">
                <a:latin typeface="Poppins Light"/>
                <a:cs typeface="Poppins"/>
              </a:rPr>
              <a:t>grantees achieve payment milestones.</a:t>
            </a:r>
            <a:endParaRPr lang="en-US"/>
          </a:p>
          <a:p>
            <a:endParaRPr lang="en-US" sz="2000">
              <a:latin typeface="Poppins Light"/>
              <a:cs typeface="Poppins"/>
            </a:endParaRPr>
          </a:p>
        </p:txBody>
      </p:sp>
      <p:pic>
        <p:nvPicPr>
          <p:cNvPr id="8" name="Picture 7">
            <a:extLst>
              <a:ext uri="{FF2B5EF4-FFF2-40B4-BE49-F238E27FC236}">
                <a16:creationId xmlns:a16="http://schemas.microsoft.com/office/drawing/2014/main" id="{5E63F829-60F4-D929-4276-AE3533C567CC}"/>
              </a:ext>
            </a:extLst>
          </p:cNvPr>
          <p:cNvPicPr>
            <a:picLocks noChangeAspect="1"/>
          </p:cNvPicPr>
          <p:nvPr/>
        </p:nvPicPr>
        <p:blipFill>
          <a:blip r:embed="rId4"/>
          <a:stretch>
            <a:fillRect/>
          </a:stretch>
        </p:blipFill>
        <p:spPr>
          <a:xfrm>
            <a:off x="6157299" y="3402905"/>
            <a:ext cx="5127896" cy="3110630"/>
          </a:xfrm>
          <a:prstGeom prst="rect">
            <a:avLst/>
          </a:prstGeom>
        </p:spPr>
      </p:pic>
    </p:spTree>
    <p:extLst>
      <p:ext uri="{BB962C8B-B14F-4D97-AF65-F5344CB8AC3E}">
        <p14:creationId xmlns:p14="http://schemas.microsoft.com/office/powerpoint/2010/main" val="2602443076"/>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nvGrpSpPr>
      <p:grpSpPr>
        <a:xfrm>
          <a:off x="0" y="0"/>
          <a:ext cx="0" cy="0"/>
        </a:xfrm>
      </p:grpSpPr>
      <p:sp>
        <p:nvSpPr>
          <p:cNvPr id="6" name="Title 4">
            <a:extLst>
              <a:ext uri="{FF2B5EF4-FFF2-40B4-BE49-F238E27FC236}">
                <a16:creationId xmlns:a16="http://schemas.microsoft.com/office/drawing/2014/main" id="{DD94A9EB-7690-3036-A69F-85048EB4C51B}"/>
              </a:ext>
            </a:extLst>
          </p:cNvPr>
          <p:cNvSpPr>
            <a:spLocks noGrp="1"/>
          </p:cNvSpPr>
          <p:nvPr>
            <p:ph type="title" idx="4294967295"/>
          </p:nvPr>
        </p:nvSpPr>
        <p:spPr>
          <a:xfrm>
            <a:off x="1389289" y="1390046"/>
            <a:ext cx="9772649" cy="2783213"/>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algn="ctr">
              <a:defRPr/>
            </a:pPr>
            <a:r>
              <a:rPr kumimoji="0" lang="en-US" sz="5400" b="1" i="0" u="none" strike="noStrike" kern="1200" cap="none" spc="0" normalizeH="0" baseline="0" noProof="0">
                <a:ln>
                  <a:noFill/>
                </a:ln>
                <a:solidFill>
                  <a:schemeClr val="bg1"/>
                </a:solidFill>
                <a:effectLst/>
                <a:uLnTx/>
                <a:uFillTx/>
                <a:latin typeface="Poppins"/>
                <a:ea typeface="+mj-ea"/>
                <a:cs typeface="Poppins"/>
              </a:rPr>
              <a:t>Public Comment</a:t>
            </a:r>
          </a:p>
        </p:txBody>
      </p:sp>
    </p:spTree>
    <p:extLst>
      <p:ext uri="{BB962C8B-B14F-4D97-AF65-F5344CB8AC3E}">
        <p14:creationId xmlns:p14="http://schemas.microsoft.com/office/powerpoint/2010/main" val="3440814084"/>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nvGrpSpPr>
      <p:grpSpPr>
        <a:xfrm>
          <a:off x="0" y="0"/>
          <a:ext cx="0" cy="0"/>
        </a:xfrm>
      </p:grpSpPr>
      <p:sp>
        <p:nvSpPr>
          <p:cNvPr id="4" name="Title 4">
            <a:extLst>
              <a:ext uri="{FF2B5EF4-FFF2-40B4-BE49-F238E27FC236}">
                <a16:creationId xmlns:a16="http://schemas.microsoft.com/office/drawing/2014/main" id="{FF839BE2-9934-29B5-CE30-2A901353A374}"/>
              </a:ext>
            </a:extLst>
          </p:cNvPr>
          <p:cNvSpPr txBox="1"/>
          <p:nvPr/>
        </p:nvSpPr>
        <p:spPr>
          <a:xfrm>
            <a:off x="1389289" y="1390046"/>
            <a:ext cx="9772649" cy="2783213"/>
          </a:xfrm>
          <a:prstGeom prst="rect">
            <a:avLst/>
          </a:prstGeom>
          <a:no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a:lstStyle>
          <a:p>
            <a:pPr algn="ctr">
              <a:defRPr/>
            </a:pPr>
            <a:r>
              <a:rPr lang="en-US" sz="5400">
                <a:solidFill>
                  <a:schemeClr val="bg1"/>
                </a:solidFill>
                <a:latin typeface="Poppins"/>
                <a:cs typeface="Poppins"/>
              </a:rPr>
              <a:t>Closing Remarks</a:t>
            </a:r>
          </a:p>
        </p:txBody>
      </p:sp>
    </p:spTree>
    <p:extLst>
      <p:ext uri="{BB962C8B-B14F-4D97-AF65-F5344CB8AC3E}">
        <p14:creationId xmlns:p14="http://schemas.microsoft.com/office/powerpoint/2010/main" val="3997976959"/>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D4FC6F3-F768-E46B-AED7-6DBC06393B92}"/>
            </a:ext>
          </a:extLst>
        </p:cNvPr>
        <p:cNvGrpSpPr/>
        <p:nvPr/>
      </p:nvGrpSpPr>
      <p:grpSpPr>
        <a:xfrm>
          <a:off x="0" y="0"/>
          <a:ext cx="0" cy="0"/>
        </a:xfrm>
      </p:grpSpPr>
      <p:pic>
        <p:nvPicPr>
          <p:cNvPr id="2" name="Google Shape;187;p32">
            <a:extLst>
              <a:ext uri="{FF2B5EF4-FFF2-40B4-BE49-F238E27FC236}">
                <a16:creationId xmlns:a16="http://schemas.microsoft.com/office/drawing/2014/main" id="{D864B36B-DEE1-85A1-FA26-F024B580EF80}"/>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
        <p:nvSpPr>
          <p:cNvPr id="11" name="Title 10">
            <a:extLst>
              <a:ext uri="{FF2B5EF4-FFF2-40B4-BE49-F238E27FC236}">
                <a16:creationId xmlns:a16="http://schemas.microsoft.com/office/drawing/2014/main" id="{1E74333D-5A46-9663-E9DF-0B1D66C7795A}"/>
              </a:ext>
            </a:extLst>
          </p:cNvPr>
          <p:cNvSpPr txBox="1">
            <a:spLocks noGrp="1"/>
          </p:cNvSpPr>
          <p:nvPr>
            <p:ph type="title" idx="4294967295"/>
          </p:nvPr>
        </p:nvSpPr>
        <p:spPr>
          <a:xfrm>
            <a:off x="482925" y="427395"/>
            <a:ext cx="11324491" cy="707886"/>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4000" b="1" i="0" u="none" strike="noStrike" kern="1200" cap="none" spc="0" normalizeH="0" baseline="0" noProof="0">
                <a:ln>
                  <a:noFill/>
                </a:ln>
                <a:effectLst/>
                <a:uLnTx/>
                <a:uFillTx/>
                <a:latin typeface="Poppins" pitchFamily="2" charset="77"/>
                <a:ea typeface="+mn-ea"/>
                <a:cs typeface="Poppins" pitchFamily="2" charset="77"/>
              </a:rPr>
              <a:t>DxF Webpage Resources </a:t>
            </a:r>
            <a:endParaRPr kumimoji="0" lang="en-US" sz="2800" b="0" i="0" u="none" strike="noStrike" kern="1200" cap="none" spc="0" normalizeH="0" baseline="0" noProof="0">
              <a:ln>
                <a:noFill/>
              </a:ln>
              <a:effectLst/>
              <a:uLnTx/>
              <a:uFillTx/>
              <a:latin typeface="Poppins Medium" pitchFamily="2" charset="77"/>
              <a:ea typeface="+mn-ea"/>
              <a:cs typeface="Poppins Medium" pitchFamily="2" charset="77"/>
            </a:endParaRPr>
          </a:p>
        </p:txBody>
      </p:sp>
      <p:sp>
        <p:nvSpPr>
          <p:cNvPr id="13" name="TextBox 12">
            <a:extLst>
              <a:ext uri="{FF2B5EF4-FFF2-40B4-BE49-F238E27FC236}">
                <a16:creationId xmlns:a16="http://schemas.microsoft.com/office/drawing/2014/main" id="{A7685750-7D40-C53B-C596-B09CB222879E}"/>
              </a:ext>
            </a:extLst>
          </p:cNvPr>
          <p:cNvSpPr txBox="1"/>
          <p:nvPr/>
        </p:nvSpPr>
        <p:spPr>
          <a:xfrm>
            <a:off x="482924" y="1670741"/>
            <a:ext cx="11324491" cy="461665"/>
          </a:xfrm>
          <a:prstGeom prst="rect">
            <a:avLst/>
          </a:prstGeom>
          <a:noFill/>
        </p:spPr>
        <p:txBody>
          <a:bodyPr wrap="square" rtlCol="0">
            <a:spAutoFit/>
          </a:bodyPr>
          <a:lstStyle/>
          <a:p>
            <a:r>
              <a:rPr lang="en-US" sz="2400" b="1">
                <a:solidFill>
                  <a:schemeClr val="accent2"/>
                </a:solidFill>
                <a:latin typeface="Poppins" pitchFamily="2" charset="77"/>
                <a:cs typeface="Poppins" pitchFamily="2" charset="77"/>
              </a:rPr>
              <a:t>For more information on the DxF, please visit the DxF webpage. </a:t>
            </a:r>
          </a:p>
        </p:txBody>
      </p:sp>
      <p:sp>
        <p:nvSpPr>
          <p:cNvPr id="15" name="TextBox 14">
            <a:extLst>
              <a:ext uri="{FF2B5EF4-FFF2-40B4-BE49-F238E27FC236}">
                <a16:creationId xmlns:a16="http://schemas.microsoft.com/office/drawing/2014/main" id="{0F8B8DDF-4B88-CD43-A8DB-0126E9832232}"/>
              </a:ext>
            </a:extLst>
          </p:cNvPr>
          <p:cNvSpPr txBox="1"/>
          <p:nvPr/>
        </p:nvSpPr>
        <p:spPr>
          <a:xfrm>
            <a:off x="482925" y="2714565"/>
            <a:ext cx="11324491" cy="461665"/>
          </a:xfrm>
          <a:prstGeom prst="rect">
            <a:avLst/>
          </a:prstGeom>
          <a:noFill/>
        </p:spPr>
        <p:txBody>
          <a:bodyPr wrap="square" rtlCol="0">
            <a:spAutoFit/>
          </a:bodyPr>
          <a:lstStyle/>
          <a:p>
            <a:r>
              <a:rPr lang="en-US" sz="2400" b="1">
                <a:solidFill>
                  <a:schemeClr val="accent2"/>
                </a:solidFill>
                <a:latin typeface="Poppins" pitchFamily="2" charset="77"/>
                <a:cs typeface="Poppins" pitchFamily="2" charset="77"/>
              </a:rPr>
              <a:t>There you can find: </a:t>
            </a:r>
          </a:p>
        </p:txBody>
      </p:sp>
      <p:sp>
        <p:nvSpPr>
          <p:cNvPr id="16" name="TextBox 15">
            <a:extLst>
              <a:ext uri="{FF2B5EF4-FFF2-40B4-BE49-F238E27FC236}">
                <a16:creationId xmlns:a16="http://schemas.microsoft.com/office/drawing/2014/main" id="{323E70B6-5983-2DC4-7689-3E6C099D9604}"/>
              </a:ext>
            </a:extLst>
          </p:cNvPr>
          <p:cNvSpPr txBox="1"/>
          <p:nvPr/>
        </p:nvSpPr>
        <p:spPr>
          <a:xfrm>
            <a:off x="867509" y="3340441"/>
            <a:ext cx="11324491" cy="2246769"/>
          </a:xfrm>
          <a:prstGeom prst="rect">
            <a:avLst/>
          </a:prstGeom>
          <a:noFill/>
        </p:spPr>
        <p:txBody>
          <a:bodyPr wrap="square" lIns="91440" tIns="45720" rIns="91440" bIns="45720" rtlCol="0" anchor="t">
            <a:spAutoFit/>
          </a:bodyPr>
          <a:lstStyle/>
          <a:p>
            <a:pPr marL="342900" indent="-342900">
              <a:buClr>
                <a:schemeClr val="tx2"/>
              </a:buClr>
              <a:buSzTx/>
              <a:buFont typeface="Arial" panose="020b0604020202020204" pitchFamily="34" charset="0"/>
              <a:buChar char="•"/>
            </a:pPr>
            <a:r>
              <a:rPr lang="en-US" sz="2000">
                <a:latin typeface="Poppins Light"/>
                <a:cs typeface="Poppins Light"/>
              </a:rPr>
              <a:t>The DxF, DSA, and P&amp;Ps;</a:t>
            </a:r>
          </a:p>
          <a:p>
            <a:pPr marL="342900" indent="-342900">
              <a:buClr>
                <a:schemeClr val="tx2"/>
              </a:buClr>
              <a:buSzTx/>
              <a:buFont typeface="Arial" panose="020b0604020202020204" pitchFamily="34" charset="0"/>
              <a:buChar char="•"/>
            </a:pPr>
            <a:r>
              <a:rPr lang="en-US" sz="2000">
                <a:latin typeface="Poppins Light"/>
                <a:cs typeface="Poppins Light"/>
              </a:rPr>
              <a:t>Information about the QHIO and DxF Grant programs;</a:t>
            </a:r>
          </a:p>
          <a:p>
            <a:pPr marL="342900" indent="-342900">
              <a:buClr>
                <a:schemeClr val="tx2"/>
              </a:buClr>
              <a:buSzTx/>
              <a:buFont typeface="Arial" panose="020b0604020202020204" pitchFamily="34" charset="0"/>
              <a:buChar char="•"/>
            </a:pPr>
            <a:r>
              <a:rPr lang="en-US" sz="2000">
                <a:latin typeface="Poppins Light"/>
                <a:cs typeface="Poppins Light"/>
              </a:rPr>
              <a:t>Materials from previous and upcoming meetings, webinars, and listening sessions; </a:t>
            </a:r>
          </a:p>
          <a:p>
            <a:pPr marL="342900" indent="-342900">
              <a:buClr>
                <a:schemeClr val="tx2"/>
              </a:buClr>
              <a:buSzTx/>
              <a:buFont typeface="Arial" panose="020b0604020202020204" pitchFamily="34" charset="0"/>
              <a:buChar char="•"/>
            </a:pPr>
            <a:r>
              <a:rPr lang="en-US" sz="2000">
                <a:latin typeface="Poppins Light"/>
                <a:cs typeface="Poppins Light"/>
              </a:rPr>
              <a:t>FAQs on the DxF;</a:t>
            </a:r>
            <a:endParaRPr lang="en-US" sz="2000" strike="sngStrike">
              <a:solidFill>
                <a:srgbClr val="FF0000"/>
              </a:solidFill>
              <a:latin typeface="Poppins Light" pitchFamily="2" charset="77"/>
              <a:cs typeface="Poppins Light" pitchFamily="2" charset="77"/>
            </a:endParaRPr>
          </a:p>
          <a:p>
            <a:pPr marL="342900" indent="-342900">
              <a:buClr>
                <a:schemeClr val="tx2"/>
              </a:buClr>
              <a:buSzTx/>
              <a:buFont typeface="Arial" panose="020b0604020202020204" pitchFamily="34" charset="0"/>
              <a:buChar char="•"/>
            </a:pPr>
            <a:r>
              <a:rPr lang="en-US" sz="2000">
                <a:latin typeface="Poppins Light"/>
                <a:cs typeface="Poppins Light"/>
              </a:rPr>
              <a:t>Link to the DSA Signing Portal and Participant Directory; and </a:t>
            </a:r>
          </a:p>
          <a:p>
            <a:pPr marL="342900" indent="-342900">
              <a:buClr>
                <a:schemeClr val="tx2"/>
              </a:buClr>
              <a:buSzTx/>
              <a:buFont typeface="Arial" panose="020b0604020202020204" pitchFamily="34" charset="0"/>
              <a:buChar char="•"/>
            </a:pPr>
            <a:r>
              <a:rPr lang="en-US" sz="2000">
                <a:latin typeface="Poppins Light"/>
                <a:cs typeface="Poppins Light"/>
              </a:rPr>
              <a:t>Weekly update to the DSA Signatory List that Includes Participant Directory Fields. </a:t>
            </a:r>
          </a:p>
          <a:p>
            <a:pPr marL="342900" indent="-342900">
              <a:buClr>
                <a:schemeClr val="tx2"/>
              </a:buClr>
              <a:buSzTx/>
              <a:buFont typeface="Arial" panose="020b0604020202020204" pitchFamily="34" charset="0"/>
              <a:buChar char="•"/>
            </a:pPr>
            <a:r>
              <a:rPr lang="en-US" sz="2000">
                <a:latin typeface="Poppins Light"/>
                <a:cs typeface="Poppins Light"/>
              </a:rPr>
              <a:t>And more!</a:t>
            </a:r>
            <a:endParaRPr lang="en-US" sz="2000">
              <a:latin typeface="Poppins Light" pitchFamily="2" charset="77"/>
              <a:cs typeface="Poppins Light" pitchFamily="2" charset="77"/>
            </a:endParaRPr>
          </a:p>
        </p:txBody>
      </p:sp>
    </p:spTree>
    <p:extLst>
      <p:ext uri="{BB962C8B-B14F-4D97-AF65-F5344CB8AC3E}">
        <p14:creationId xmlns:p14="http://schemas.microsoft.com/office/powerpoint/2010/main" val="3938273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F0BD1306-E765-80B6-E437-9FAD534EE777}"/>
              </a:ext>
            </a:extLst>
          </p:cNvPr>
          <p:cNvSpPr>
            <a:spLocks noGrp="1"/>
          </p:cNvSpPr>
          <p:nvPr>
            <p:ph type="title" idx="4294967295"/>
          </p:nvPr>
        </p:nvSpPr>
        <p:spPr>
          <a:xfrm>
            <a:off x="362609" y="180032"/>
            <a:ext cx="10515600" cy="1325563"/>
          </a:xfrm>
        </p:spPr>
        <p:txBody>
          <a:bodyPr/>
          <a:lstStyle/>
          <a:p>
            <a:r>
              <a:rPr lang="en-US" sz="4000">
                <a:ea typeface="+mn-ea"/>
              </a:rPr>
              <a:t>Meeting Participation Options</a:t>
            </a:r>
            <a:br>
              <a:rPr lang="en-US"/>
            </a:br>
            <a:r>
              <a:rPr lang="en-US" sz="2400" b="0" i="1">
                <a:ea typeface="+mn-ea"/>
              </a:rPr>
              <a:t>Written Comments</a:t>
            </a:r>
          </a:p>
        </p:txBody>
      </p:sp>
      <p:sp>
        <p:nvSpPr>
          <p:cNvPr id="17" name="Google Shape;185;p32">
            <a:extLst>
              <a:ext uri="{FF2B5EF4-FFF2-40B4-BE49-F238E27FC236}">
                <a16:creationId xmlns:a16="http://schemas.microsoft.com/office/drawing/2014/main" id="{9EB6A16D-2FD0-8A48-111A-6352DADEAA09}"/>
              </a:ext>
            </a:extLst>
          </p:cNvPr>
          <p:cNvSpPr txBox="1"/>
          <p:nvPr/>
        </p:nvSpPr>
        <p:spPr>
          <a:xfrm>
            <a:off x="482925" y="1505595"/>
            <a:ext cx="11153754" cy="4108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Participants may submit comments and questions through the </a:t>
            </a:r>
            <a:r>
              <a:rPr lang="en-US" sz="1800" b="1">
                <a:solidFill>
                  <a:schemeClr val="dk1"/>
                </a:solidFill>
                <a:latin typeface="Poppins Medium"/>
                <a:ea typeface="Poppins Light"/>
                <a:cs typeface="Poppins Medium"/>
                <a:sym typeface="Poppins Light"/>
              </a:rPr>
              <a:t>Zoom Q&amp;A box;</a:t>
            </a:r>
            <a:r>
              <a:rPr lang="en-US" sz="1800">
                <a:solidFill>
                  <a:schemeClr val="dk1"/>
                </a:solidFill>
                <a:latin typeface="Poppins Medium"/>
                <a:ea typeface="Poppins Light"/>
                <a:cs typeface="Poppins Medium"/>
                <a:sym typeface="Poppins Light"/>
              </a:rPr>
              <a:t> </a:t>
            </a:r>
            <a:r>
              <a:rPr lang="en-US" sz="1800">
                <a:solidFill>
                  <a:schemeClr val="dk1"/>
                </a:solidFill>
                <a:latin typeface="Poppins Light"/>
                <a:ea typeface="Poppins Light"/>
                <a:cs typeface="Poppins Light"/>
                <a:sym typeface="Poppins Light"/>
              </a:rPr>
              <a:t>all comments will be recorded and reviewed by DxF staff.</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Participants may also submit comments and questions – as well as requests to receive Data Exchange Framework updates – to </a:t>
            </a:r>
            <a:r>
              <a:rPr lang="en-US" sz="1800">
                <a:solidFill>
                  <a:srgbClr val="0083A2"/>
                </a:solidFill>
                <a:latin typeface="Poppins Light"/>
                <a:ea typeface="Poppins Light"/>
                <a:cs typeface="Poppins Light"/>
                <a:sym typeface="Poppins Light"/>
              </a:rPr>
              <a:t>DxF@hcai.ca.gov</a:t>
            </a:r>
            <a:r>
              <a:rPr lang="en-US" sz="1800">
                <a:solidFill>
                  <a:schemeClr val="dk1"/>
                </a:solidFill>
                <a:latin typeface="Poppins Light"/>
                <a:ea typeface="Poppins Light"/>
                <a:cs typeface="Poppins Light"/>
                <a:sym typeface="Poppins Light"/>
              </a:rPr>
              <a:t>.  </a:t>
            </a:r>
            <a:endParaRPr lang="en-US" sz="1800">
              <a:solidFill>
                <a:schemeClr val="dk1"/>
              </a:solidFill>
              <a:latin typeface="Poppins Light"/>
              <a:ea typeface="Poppins Light"/>
              <a:cs typeface="Poppins Light"/>
            </a:endParaRPr>
          </a:p>
          <a:p>
            <a:pPr lvl="1">
              <a:lnSpc>
                <a:spcPct val="115000"/>
              </a:lnSpc>
              <a:spcBef>
                <a:spcPct val="0"/>
              </a:spcBef>
              <a:spcAft>
                <a:spcPts val="1200"/>
              </a:spcAft>
              <a:buClr>
                <a:schemeClr val="tx2"/>
              </a:buClr>
              <a:buSzPts val="2035"/>
              <a:buFont typeface="Courier New" panose="020b0604020202020204" pitchFamily="34" charset="0"/>
              <a:buChar char="o"/>
            </a:pPr>
            <a:r>
              <a:rPr lang="en-US" sz="1800">
                <a:solidFill>
                  <a:schemeClr val="dk1"/>
                </a:solidFill>
                <a:latin typeface="Poppins Light"/>
                <a:cs typeface="Poppins Light"/>
                <a:sym typeface="Poppins Light"/>
              </a:rPr>
              <a:t>Questions that require follow-up should be sent to </a:t>
            </a:r>
            <a:r>
              <a:rPr lang="en-US" sz="1800">
                <a:solidFill>
                  <a:srgbClr val="0083A2"/>
                </a:solidFill>
                <a:latin typeface="Poppins Light"/>
                <a:ea typeface="Poppins Light"/>
                <a:cs typeface="Poppins Light"/>
                <a:sym typeface="Poppins Light"/>
              </a:rPr>
              <a:t>DxF@hcai.ca.gov</a:t>
            </a:r>
            <a:r>
              <a:rPr lang="en-US" sz="1800">
                <a:solidFill>
                  <a:schemeClr val="dk1"/>
                </a:solidFill>
                <a:latin typeface="Poppins Light"/>
                <a:ea typeface="Poppins Light"/>
                <a:cs typeface="Poppins Light"/>
                <a:sym typeface="Poppins Light"/>
              </a:rPr>
              <a:t>. </a:t>
            </a:r>
            <a:endParaRPr lang="en-US" sz="1800">
              <a:solidFill>
                <a:schemeClr val="dk1"/>
              </a:solidFill>
              <a:latin typeface="Poppins Light"/>
              <a:cs typeface="Poppins Light"/>
            </a:endParaRPr>
          </a:p>
        </p:txBody>
      </p:sp>
      <p:pic>
        <p:nvPicPr>
          <p:cNvPr id="4" name="Google Shape;187;p32">
            <a:extLst>
              <a:ext uri="{FF2B5EF4-FFF2-40B4-BE49-F238E27FC236}">
                <a16:creationId xmlns:a16="http://schemas.microsoft.com/office/drawing/2014/main" id="{41878BB3-3047-D762-6F95-B8A1C8A2DFD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Tree>
    <p:extLst>
      <p:ext uri="{BB962C8B-B14F-4D97-AF65-F5344CB8AC3E}">
        <p14:creationId xmlns:p14="http://schemas.microsoft.com/office/powerpoint/2010/main" val="2124365642"/>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C2B82BE3-97C1-26BD-B521-59AE0B88B324}"/>
              </a:ext>
            </a:extLst>
          </p:cNvPr>
          <p:cNvSpPr>
            <a:spLocks noGrp="1"/>
          </p:cNvSpPr>
          <p:nvPr>
            <p:ph type="title" idx="4294967295"/>
          </p:nvPr>
        </p:nvSpPr>
        <p:spPr>
          <a:xfrm>
            <a:off x="372004" y="166006"/>
            <a:ext cx="10515600" cy="1325563"/>
          </a:xfrm>
        </p:spPr>
        <p:txBody>
          <a:bodyPr/>
          <a:lstStyle/>
          <a:p>
            <a:r>
              <a:rPr lang="en-US" sz="4000">
                <a:ea typeface="+mn-ea"/>
              </a:rPr>
              <a:t>Meeting Participation Options</a:t>
            </a:r>
            <a:br>
              <a:rPr lang="en-US"/>
            </a:br>
            <a:r>
              <a:rPr lang="en-US" sz="2400" b="0" i="1">
                <a:ea typeface="+mn-ea"/>
              </a:rPr>
              <a:t>Spoken Comments</a:t>
            </a:r>
          </a:p>
        </p:txBody>
      </p:sp>
      <p:sp>
        <p:nvSpPr>
          <p:cNvPr id="17" name="Google Shape;185;p32">
            <a:extLst>
              <a:ext uri="{FF2B5EF4-FFF2-40B4-BE49-F238E27FC236}">
                <a16:creationId xmlns:a16="http://schemas.microsoft.com/office/drawing/2014/main" id="{9EB6A16D-2FD0-8A48-111A-6352DADEAA09}"/>
              </a:ext>
            </a:extLst>
          </p:cNvPr>
          <p:cNvSpPr txBox="1"/>
          <p:nvPr/>
        </p:nvSpPr>
        <p:spPr>
          <a:xfrm>
            <a:off x="482925" y="1505595"/>
            <a:ext cx="11153754" cy="107721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ct val="0"/>
              </a:spcBef>
              <a:spcAft>
                <a:spcPts val="1200"/>
              </a:spcAft>
              <a:buClr>
                <a:srgbClr val="1D3658"/>
              </a:buClr>
              <a:buSzPts val="2035"/>
              <a:buNone/>
              <a:defRPr/>
            </a:pPr>
            <a:r>
              <a:rPr lang="en-US" sz="1800" b="1" i="1">
                <a:solidFill>
                  <a:srgbClr val="000000"/>
                </a:solidFill>
                <a:latin typeface="Poppins Medium"/>
                <a:ea typeface="Poppins Light"/>
                <a:cs typeface="Poppins Medium"/>
                <a:sym typeface="Poppins Light"/>
              </a:rPr>
              <a:t>Public participants</a:t>
            </a:r>
            <a:r>
              <a:rPr lang="en-US" sz="1800">
                <a:solidFill>
                  <a:srgbClr val="000000"/>
                </a:solidFill>
                <a:latin typeface="Poppins Medium"/>
                <a:ea typeface="Poppins Light"/>
                <a:cs typeface="Poppins Medium"/>
                <a:sym typeface="Poppins Light"/>
              </a:rPr>
              <a:t> </a:t>
            </a:r>
            <a:r>
              <a:rPr kumimoji="0" lang="en-US" sz="1800" b="0" i="0" u="none" strike="noStrike" kern="1200" cap="none" spc="0" normalizeH="0" baseline="0" noProof="0">
                <a:ln>
                  <a:noFill/>
                </a:ln>
                <a:solidFill>
                  <a:srgbClr val="000000"/>
                </a:solidFill>
                <a:effectLst/>
                <a:uLnTx/>
                <a:uFillTx/>
                <a:latin typeface="Poppins Light"/>
                <a:ea typeface="Poppins Light"/>
                <a:cs typeface="Poppins Light"/>
                <a:sym typeface="Poppins Light"/>
              </a:rPr>
              <a:t>must “raise their hand” for Zoom facilitators to unmute them to share comments; the Chair will notify participants/Members of the appropriate time to volunteer feedback. </a:t>
            </a:r>
            <a:endParaRPr lang="en-US"/>
          </a:p>
        </p:txBody>
      </p:sp>
      <p:sp>
        <p:nvSpPr>
          <p:cNvPr id="25" name="Rectangle 24">
            <a:extLst>
              <a:ext uri="{FF2B5EF4-FFF2-40B4-BE49-F238E27FC236}">
                <a16:creationId xmlns:a16="http://schemas.microsoft.com/office/drawing/2014/main" id="{B4D1B412-0DC2-4F39-B2B1-42160CDE4500}"/>
              </a:ext>
            </a:extLst>
          </p:cNvPr>
          <p:cNvSpPr/>
          <p:nvPr/>
        </p:nvSpPr>
        <p:spPr>
          <a:xfrm>
            <a:off x="2826180" y="2592837"/>
            <a:ext cx="5577169" cy="3802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700" b="1" i="0" u="none" strike="noStrike" kern="1200" cap="none" spc="0" normalizeH="0" baseline="0" noProof="0">
                <a:ln>
                  <a:noFill/>
                </a:ln>
                <a:solidFill>
                  <a:srgbClr val="1D3658"/>
                </a:solidFill>
                <a:effectLst/>
                <a:uLnTx/>
                <a:uFillTx/>
                <a:latin typeface="Poppins" pitchFamily="2" charset="77"/>
                <a:cs typeface="Poppins" pitchFamily="2" charset="77"/>
              </a:rPr>
              <a:t>Offsite</a:t>
            </a:r>
          </a:p>
        </p:txBody>
      </p:sp>
      <p:sp>
        <p:nvSpPr>
          <p:cNvPr id="26" name="Rectangle 25">
            <a:extLst>
              <a:ext uri="{FF2B5EF4-FFF2-40B4-BE49-F238E27FC236}">
                <a16:creationId xmlns:a16="http://schemas.microsoft.com/office/drawing/2014/main" id="{E73A018A-DFC4-4C24-81C4-0371B5C1402A}"/>
              </a:ext>
            </a:extLst>
          </p:cNvPr>
          <p:cNvSpPr/>
          <p:nvPr/>
        </p:nvSpPr>
        <p:spPr>
          <a:xfrm>
            <a:off x="2826180" y="2976942"/>
            <a:ext cx="2788920" cy="3161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a:ln>
                  <a:noFill/>
                </a:ln>
                <a:solidFill>
                  <a:srgbClr val="1D3658"/>
                </a:solidFill>
                <a:effectLst/>
                <a:uLnTx/>
                <a:uFillTx/>
                <a:latin typeface="Poppins Medium" pitchFamily="2" charset="77"/>
                <a:cs typeface="Poppins Medium" pitchFamily="2" charset="77"/>
              </a:rPr>
              <a:t>Logged into Zoom</a:t>
            </a:r>
          </a:p>
        </p:txBody>
      </p:sp>
      <p:graphicFrame>
        <p:nvGraphicFramePr>
          <p:cNvPr id="19" name="Table 18">
            <a:extLst>
              <a:ext uri="{FF2B5EF4-FFF2-40B4-BE49-F238E27FC236}">
                <a16:creationId xmlns:a16="http://schemas.microsoft.com/office/drawing/2014/main" id="{24CA2E40-87F9-483C-965C-966E0436959A}"/>
              </a:ext>
            </a:extLst>
          </p:cNvPr>
          <p:cNvGraphicFramePr>
            <a:graphicFrameLocks noGrp="1"/>
          </p:cNvGraphicFramePr>
          <p:nvPr>
            <p:extLst>
              <p:ext uri="{D42A27DB-BD31-4B8C-83A1-F6EECF244321}">
                <p14:modId xmlns:p14="http://schemas.microsoft.com/office/powerpoint/2010/main" val="3253115554"/>
              </p:ext>
            </p:extLst>
          </p:nvPr>
        </p:nvGraphicFramePr>
        <p:xfrm>
          <a:off x="2826180" y="3316277"/>
          <a:ext cx="2788920" cy="2655659"/>
        </p:xfrm>
        <a:graphic>
          <a:graphicData uri="http://schemas.openxmlformats.org/drawingml/2006/table">
            <a:tbl>
              <a:tblPr firstRow="1" bandRow="1">
                <a:tableStyleId>{5C22544A-7EE6-4342-B048-85BDC9FD1C3A}</a:tableStyleId>
              </a:tblPr>
              <a:tblGrid>
                <a:gridCol w="2788920">
                  <a:extLst>
                    <a:ext uri="{9D8B030D-6E8A-4147-A177-3AD203B41FA5}">
                      <a16:colId xmlns:a16="http://schemas.microsoft.com/office/drawing/2014/main" val="4178714114"/>
                    </a:ext>
                  </a:extLst>
                </a:gridCol>
              </a:tblGrid>
              <a:tr h="2655659">
                <a:tc>
                  <a:txBody>
                    <a:bodyPr vert="horz" wrap="square"/>
                    <a:lstStyle/>
                    <a:p>
                      <a:pPr marL="0" lvl="0" indent="0" algn="ctr" defTabSz="914400">
                        <a:spcBef>
                          <a:spcPts val="300"/>
                        </a:spcBef>
                        <a:spcAft>
                          <a:spcPts val="600"/>
                        </a:spcAft>
                        <a:buNone/>
                        <a:defRPr/>
                      </a:pPr>
                      <a:r>
                        <a:rPr lang="en-US" sz="1300" b="0" i="0" u="none" strike="noStrike" kern="1200">
                          <a:solidFill>
                            <a:srgbClr val="2E2E2E"/>
                          </a:solidFill>
                          <a:latin typeface="Poppins Medium" pitchFamily="2" charset="77"/>
                          <a:ea typeface="+mn-ea"/>
                          <a:cs typeface="Poppins Medium" pitchFamily="2" charset="77"/>
                        </a:rPr>
                        <a:t>If you logged on from</a:t>
                      </a:r>
                      <a:br>
                        <a:rPr lang="en-US" sz="1300" b="0" i="0" u="none" strike="noStrike" kern="1200">
                          <a:solidFill>
                            <a:srgbClr val="2E2E2E"/>
                          </a:solidFill>
                          <a:latin typeface="Poppins Medium" pitchFamily="2" charset="77"/>
                          <a:ea typeface="+mn-ea"/>
                          <a:cs typeface="Poppins Medium" pitchFamily="2" charset="77"/>
                        </a:rPr>
                      </a:br>
                      <a:r>
                        <a:rPr lang="en-US" sz="1300" b="0" i="0" u="sng" strike="noStrike" kern="1200">
                          <a:solidFill>
                            <a:schemeClr val="accent3">
                              <a:lumMod val="50000"/>
                            </a:schemeClr>
                          </a:solidFill>
                          <a:latin typeface="Poppins Medium" pitchFamily="2" charset="77"/>
                          <a:ea typeface="+mn-ea"/>
                          <a:cs typeface="Poppins Medium" pitchFamily="2" charset="77"/>
                        </a:rPr>
                        <a:t>offsite</a:t>
                      </a:r>
                      <a:r>
                        <a:rPr lang="en-US" sz="1300" b="0" i="0" u="none" strike="noStrike" kern="1200">
                          <a:solidFill>
                            <a:srgbClr val="2E2E2E"/>
                          </a:solidFill>
                          <a:latin typeface="Poppins Medium" pitchFamily="2" charset="77"/>
                          <a:ea typeface="+mn-ea"/>
                          <a:cs typeface="Poppins Medium" pitchFamily="2" charset="77"/>
                        </a:rPr>
                        <a:t> via </a:t>
                      </a:r>
                      <a:r>
                        <a:rPr lang="en-US" sz="1300" b="0" i="0" u="sng" strike="noStrike" kern="1200">
                          <a:solidFill>
                            <a:schemeClr val="accent3">
                              <a:lumMod val="50000"/>
                            </a:schemeClr>
                          </a:solidFill>
                          <a:latin typeface="Poppins Medium" pitchFamily="2" charset="77"/>
                          <a:ea typeface="+mn-ea"/>
                          <a:cs typeface="Poppins Medium" pitchFamily="2" charset="77"/>
                        </a:rPr>
                        <a:t>Zoom interface</a:t>
                      </a:r>
                    </a:p>
                    <a:p>
                      <a:pPr marL="0" lvl="0" indent="0" defTabSz="914400">
                        <a:spcBef>
                          <a:spcPts val="300"/>
                        </a:spcBef>
                        <a:spcAft>
                          <a:spcPts val="600"/>
                        </a:spcAft>
                        <a:defRPr/>
                      </a:pPr>
                      <a:r>
                        <a:rPr lang="en-US" sz="1300" b="0">
                          <a:solidFill>
                            <a:schemeClr val="tx1"/>
                          </a:solidFill>
                          <a:latin typeface="+mn-lt"/>
                          <a:cs typeface="Arial"/>
                        </a:rPr>
                        <a:t>Press “Raise Hand” in the “Reactions” button on the screen</a:t>
                      </a:r>
                    </a:p>
                    <a:p>
                      <a:pPr marL="0" lvl="0" indent="0" defTabSz="914400">
                        <a:spcBef>
                          <a:spcPts val="300"/>
                        </a:spcBef>
                        <a:spcAft>
                          <a:spcPts val="600"/>
                        </a:spcAft>
                        <a:defRPr/>
                      </a:pPr>
                      <a:r>
                        <a:rPr lang="en-US" sz="1300" b="0">
                          <a:solidFill>
                            <a:schemeClr val="tx1"/>
                          </a:solidFill>
                          <a:latin typeface="+mn-lt"/>
                          <a:cs typeface="Arial"/>
                        </a:rPr>
                        <a:t>If selected to share your comment, you will receive a request to “unmute;” please ensure you accept before speaking</a:t>
                      </a:r>
                      <a:endParaRPr lang="en-US" sz="1300">
                        <a:solidFill>
                          <a:schemeClr val="tx1"/>
                        </a:solidFill>
                        <a:latin typeface="+mn-lt"/>
                      </a:endParaRPr>
                    </a:p>
                  </a:txBody>
                  <a:tcPr marL="137160" marR="137160" marT="91440" marB="91440">
                    <a:solidFill>
                      <a:schemeClr val="accent5">
                        <a:lumMod val="20000"/>
                        <a:lumOff val="80000"/>
                      </a:schemeClr>
                    </a:solidFill>
                  </a:tcPr>
                </a:tc>
                <a:extLst>
                  <a:ext uri="{0D108BD9-81ED-4DB2-BD59-A6C34878D82A}">
                    <a16:rowId xmlns:a16="http://schemas.microsoft.com/office/drawing/2014/main" val="3438834119"/>
                  </a:ext>
                </a:extLst>
              </a:tr>
            </a:tbl>
          </a:graphicData>
        </a:graphic>
      </p:graphicFrame>
      <p:sp>
        <p:nvSpPr>
          <p:cNvPr id="27" name="Rectangle 26">
            <a:extLst>
              <a:ext uri="{FF2B5EF4-FFF2-40B4-BE49-F238E27FC236}">
                <a16:creationId xmlns:a16="http://schemas.microsoft.com/office/drawing/2014/main" id="{CCDC9C3C-B413-482F-B7AC-937A2EDC6B87}"/>
              </a:ext>
            </a:extLst>
          </p:cNvPr>
          <p:cNvSpPr/>
          <p:nvPr/>
        </p:nvSpPr>
        <p:spPr>
          <a:xfrm>
            <a:off x="5615100" y="2976942"/>
            <a:ext cx="2788920" cy="3161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500" b="0" i="0" u="none" strike="noStrike" kern="1200" cap="none" spc="0" normalizeH="0" baseline="0" noProof="0">
                <a:ln>
                  <a:noFill/>
                </a:ln>
                <a:solidFill>
                  <a:srgbClr val="1D3658"/>
                </a:solidFill>
                <a:effectLst/>
                <a:uLnTx/>
                <a:uFillTx/>
                <a:latin typeface="Poppins Medium" pitchFamily="2" charset="77"/>
                <a:cs typeface="Poppins Medium" pitchFamily="2" charset="77"/>
              </a:rPr>
              <a:t>Phone Only</a:t>
            </a:r>
          </a:p>
        </p:txBody>
      </p:sp>
      <p:graphicFrame>
        <p:nvGraphicFramePr>
          <p:cNvPr id="18" name="Table 4">
            <a:extLst>
              <a:ext uri="{FF2B5EF4-FFF2-40B4-BE49-F238E27FC236}">
                <a16:creationId xmlns:a16="http://schemas.microsoft.com/office/drawing/2014/main" id="{AA35F100-D365-4100-87C0-A8A2EA9D59E2}"/>
              </a:ext>
            </a:extLst>
          </p:cNvPr>
          <p:cNvGraphicFramePr>
            <a:graphicFrameLocks noGrp="1"/>
          </p:cNvGraphicFramePr>
          <p:nvPr>
            <p:extLst>
              <p:ext uri="{D42A27DB-BD31-4B8C-83A1-F6EECF244321}">
                <p14:modId xmlns:p14="http://schemas.microsoft.com/office/powerpoint/2010/main" val="2524061219"/>
              </p:ext>
            </p:extLst>
          </p:nvPr>
        </p:nvGraphicFramePr>
        <p:xfrm>
          <a:off x="5615100" y="3293082"/>
          <a:ext cx="2788920" cy="2689411"/>
        </p:xfrm>
        <a:graphic>
          <a:graphicData uri="http://schemas.openxmlformats.org/drawingml/2006/table">
            <a:tbl>
              <a:tblPr firstRow="1" bandRow="1">
                <a:tableStyleId>{5C22544A-7EE6-4342-B048-85BDC9FD1C3A}</a:tableStyleId>
              </a:tblPr>
              <a:tblGrid>
                <a:gridCol w="2788920">
                  <a:extLst>
                    <a:ext uri="{9D8B030D-6E8A-4147-A177-3AD203B41FA5}">
                      <a16:colId xmlns:a16="http://schemas.microsoft.com/office/drawing/2014/main" val="2583370206"/>
                    </a:ext>
                  </a:extLst>
                </a:gridCol>
              </a:tblGrid>
              <a:tr h="2689411">
                <a:tc>
                  <a:txBody>
                    <a:bodyPr vert="horz" wrap="square"/>
                    <a:lstStyle/>
                    <a:p>
                      <a:pPr marL="0" lvl="0" indent="0" algn="ctr" defTabSz="914400">
                        <a:spcBef>
                          <a:spcPts val="300"/>
                        </a:spcBef>
                        <a:spcAft>
                          <a:spcPts val="600"/>
                        </a:spcAft>
                        <a:buNone/>
                        <a:defRPr/>
                      </a:pPr>
                      <a:r>
                        <a:rPr lang="en-US" sz="1300" b="0" i="0" u="none" strike="noStrike" kern="1200">
                          <a:solidFill>
                            <a:srgbClr val="2E2E2E"/>
                          </a:solidFill>
                          <a:latin typeface="Poppins Medium" pitchFamily="2" charset="77"/>
                          <a:ea typeface="+mn-ea"/>
                          <a:cs typeface="Poppins Medium" pitchFamily="2" charset="77"/>
                        </a:rPr>
                        <a:t>If you logged on</a:t>
                      </a:r>
                      <a:br>
                        <a:rPr lang="en-US" sz="1300" b="0" i="0" u="none" strike="noStrike" kern="1200">
                          <a:solidFill>
                            <a:srgbClr val="2E2E2E"/>
                          </a:solidFill>
                          <a:latin typeface="Poppins Medium" pitchFamily="2" charset="77"/>
                          <a:ea typeface="+mn-ea"/>
                          <a:cs typeface="Poppins Medium" pitchFamily="2" charset="77"/>
                        </a:rPr>
                      </a:br>
                      <a:r>
                        <a:rPr lang="en-US" sz="1300" b="0" i="0" u="none" strike="noStrike" kern="1200">
                          <a:solidFill>
                            <a:srgbClr val="2E2E2E"/>
                          </a:solidFill>
                          <a:latin typeface="Poppins Medium" pitchFamily="2" charset="77"/>
                          <a:ea typeface="+mn-ea"/>
                          <a:cs typeface="Poppins Medium" pitchFamily="2" charset="77"/>
                        </a:rPr>
                        <a:t>via </a:t>
                      </a:r>
                      <a:r>
                        <a:rPr lang="en-US" sz="1300" b="0" i="0" u="sng" strike="noStrike" kern="1200">
                          <a:solidFill>
                            <a:schemeClr val="accent3">
                              <a:lumMod val="50000"/>
                            </a:schemeClr>
                          </a:solidFill>
                          <a:latin typeface="Poppins Medium" pitchFamily="2" charset="77"/>
                          <a:ea typeface="+mn-ea"/>
                          <a:cs typeface="Poppins Medium" pitchFamily="2" charset="77"/>
                        </a:rPr>
                        <a:t>phone-only</a:t>
                      </a:r>
                    </a:p>
                    <a:p>
                      <a:pPr marL="0" lvl="0" indent="0" defTabSz="914400">
                        <a:spcBef>
                          <a:spcPts val="300"/>
                        </a:spcBef>
                        <a:spcAft>
                          <a:spcPts val="600"/>
                        </a:spcAft>
                        <a:defRPr/>
                      </a:pPr>
                      <a:r>
                        <a:rPr lang="en-US" sz="1300" b="0">
                          <a:solidFill>
                            <a:schemeClr val="tx1"/>
                          </a:solidFill>
                          <a:latin typeface="+mn-lt"/>
                          <a:cs typeface="Arial"/>
                        </a:rPr>
                        <a:t>Press “*9” on your phone to “raise your hand”</a:t>
                      </a:r>
                    </a:p>
                    <a:p>
                      <a:pPr marL="0" lvl="0" indent="0" defTabSz="914400">
                        <a:spcBef>
                          <a:spcPts val="300"/>
                        </a:spcBef>
                        <a:spcAft>
                          <a:spcPts val="600"/>
                        </a:spcAft>
                        <a:defRPr/>
                      </a:pPr>
                      <a:r>
                        <a:rPr lang="en-US" sz="1300" b="0">
                          <a:solidFill>
                            <a:schemeClr val="tx1"/>
                          </a:solidFill>
                          <a:latin typeface="+mn-lt"/>
                          <a:cs typeface="Arial"/>
                        </a:rPr>
                        <a:t>Listen for your </a:t>
                      </a:r>
                      <a:r>
                        <a:rPr lang="en-US" sz="1300" b="0" u="sng">
                          <a:solidFill>
                            <a:schemeClr val="tx1"/>
                          </a:solidFill>
                          <a:latin typeface="+mn-lt"/>
                          <a:cs typeface="Arial"/>
                        </a:rPr>
                        <a:t>phone number</a:t>
                      </a:r>
                      <a:r>
                        <a:rPr lang="en-US" sz="1300" b="0">
                          <a:solidFill>
                            <a:schemeClr val="tx1"/>
                          </a:solidFill>
                          <a:latin typeface="+mn-lt"/>
                          <a:cs typeface="Arial"/>
                        </a:rPr>
                        <a:t> to be called by moderator</a:t>
                      </a:r>
                    </a:p>
                    <a:p>
                      <a:pPr marL="0" lvl="0" indent="0" defTabSz="914400">
                        <a:spcBef>
                          <a:spcPts val="300"/>
                        </a:spcBef>
                        <a:spcAft>
                          <a:spcPts val="600"/>
                        </a:spcAft>
                        <a:defRPr/>
                      </a:pPr>
                      <a:r>
                        <a:rPr lang="en-US" sz="1300" b="0">
                          <a:solidFill>
                            <a:schemeClr val="tx1"/>
                          </a:solidFill>
                          <a:latin typeface="+mn-lt"/>
                          <a:cs typeface="Arial"/>
                        </a:rPr>
                        <a:t>If selected to share your comment, please ensure you are “unmuted’ on your phone by pressing “*6”</a:t>
                      </a:r>
                    </a:p>
                  </a:txBody>
                  <a:tcPr marL="137160" marR="137160" marT="91440" marB="91440">
                    <a:solidFill>
                      <a:schemeClr val="accent5">
                        <a:lumMod val="20000"/>
                        <a:lumOff val="80000"/>
                      </a:schemeClr>
                    </a:solidFill>
                  </a:tcPr>
                </a:tc>
                <a:extLst>
                  <a:ext uri="{0D108BD9-81ED-4DB2-BD59-A6C34878D82A}">
                    <a16:rowId xmlns:a16="http://schemas.microsoft.com/office/drawing/2014/main" val="3438834119"/>
                  </a:ext>
                </a:extLst>
              </a:tr>
            </a:tbl>
          </a:graphicData>
        </a:graphic>
      </p:graphicFrame>
      <p:pic>
        <p:nvPicPr>
          <p:cNvPr id="8" name="Google Shape;187;p32">
            <a:extLst>
              <a:ext uri="{FF2B5EF4-FFF2-40B4-BE49-F238E27FC236}">
                <a16:creationId xmlns:a16="http://schemas.microsoft.com/office/drawing/2014/main" id="{BFAB9C76-E6B6-FC99-5CD3-2691FBEB0C32}"/>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Tree>
    <p:extLst>
      <p:ext uri="{BB962C8B-B14F-4D97-AF65-F5344CB8AC3E}">
        <p14:creationId xmlns:p14="http://schemas.microsoft.com/office/powerpoint/2010/main" val="352236796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743E64C0-6BD9-4779-D14A-547114A31087}"/>
              </a:ext>
            </a:extLst>
          </p:cNvPr>
          <p:cNvSpPr>
            <a:spLocks noGrp="1"/>
          </p:cNvSpPr>
          <p:nvPr>
            <p:ph type="title" idx="4294967295"/>
          </p:nvPr>
        </p:nvSpPr>
        <p:spPr>
          <a:xfrm>
            <a:off x="326514" y="278456"/>
            <a:ext cx="10515600" cy="1325563"/>
          </a:xfrm>
        </p:spPr>
        <p:txBody>
          <a:bodyPr>
            <a:normAutofit/>
          </a:bodyPr>
          <a:lstStyle/>
          <a:p>
            <a:r>
              <a:rPr lang="en-US" sz="4000">
                <a:ea typeface="+mn-ea"/>
              </a:rPr>
              <a:t>Public Comment Opportunities</a:t>
            </a:r>
          </a:p>
        </p:txBody>
      </p:sp>
      <p:sp>
        <p:nvSpPr>
          <p:cNvPr id="17" name="Google Shape;185;p32">
            <a:extLst>
              <a:ext uri="{FF2B5EF4-FFF2-40B4-BE49-F238E27FC236}">
                <a16:creationId xmlns:a16="http://schemas.microsoft.com/office/drawing/2014/main" id="{9EB6A16D-2FD0-8A48-111A-6352DADEAA09}"/>
              </a:ext>
            </a:extLst>
          </p:cNvPr>
          <p:cNvSpPr txBox="1"/>
          <p:nvPr/>
        </p:nvSpPr>
        <p:spPr>
          <a:xfrm>
            <a:off x="482925" y="1505595"/>
            <a:ext cx="11153754" cy="4108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Public comment will be taken during the meeting at designated times. </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Public comment will be limited to the total amount of time allocated for public comment on particular issues. </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The Chair will call on individuals in the order in which their hands were raised.</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Individuals will be recognized for up to two minutes and are asked to state their name and organizational affiliation at the top of their statements.</a:t>
            </a:r>
          </a:p>
          <a:p>
            <a:pPr>
              <a:lnSpc>
                <a:spcPct val="115000"/>
              </a:lnSpc>
              <a:spcBef>
                <a:spcPct val="0"/>
              </a:spcBef>
              <a:spcAft>
                <a:spcPts val="1200"/>
              </a:spcAft>
              <a:buClr>
                <a:schemeClr val="tx2"/>
              </a:buClr>
              <a:buSzPts val="2035"/>
            </a:pPr>
            <a:r>
              <a:rPr lang="en-US" sz="1800">
                <a:solidFill>
                  <a:schemeClr val="dk1"/>
                </a:solidFill>
                <a:latin typeface="Poppins Light"/>
                <a:ea typeface="Poppins Light"/>
                <a:cs typeface="Poppins Light"/>
                <a:sym typeface="Poppins Light"/>
              </a:rPr>
              <a:t>Participants are encouraged to use the comment box to ensure all feedback is captured or email their comments to </a:t>
            </a:r>
            <a:r>
              <a:rPr lang="en-US" sz="1800">
                <a:solidFill>
                  <a:srgbClr val="0083A2"/>
                </a:solidFill>
                <a:latin typeface="Poppins Light"/>
                <a:ea typeface="Poppins Light"/>
                <a:cs typeface="Poppins Light"/>
                <a:sym typeface="Poppins Light"/>
              </a:rPr>
              <a:t>DxF@hcai.ca.gov</a:t>
            </a:r>
            <a:r>
              <a:rPr lang="en-US" sz="1800">
                <a:solidFill>
                  <a:schemeClr val="dk1"/>
                </a:solidFill>
                <a:latin typeface="Poppins Light"/>
                <a:ea typeface="Poppins Light"/>
                <a:cs typeface="Poppins Light"/>
                <a:sym typeface="Poppins Light"/>
              </a:rPr>
              <a:t>.  </a:t>
            </a:r>
          </a:p>
        </p:txBody>
      </p:sp>
      <p:pic>
        <p:nvPicPr>
          <p:cNvPr id="4" name="Google Shape;187;p32">
            <a:extLst>
              <a:ext uri="{FF2B5EF4-FFF2-40B4-BE49-F238E27FC236}">
                <a16:creationId xmlns:a16="http://schemas.microsoft.com/office/drawing/2014/main" id="{4FBBFAA6-793E-6B9C-1493-73E7CA0E848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2925" y="6138200"/>
            <a:ext cx="1602202" cy="372400"/>
          </a:xfrm>
          <a:prstGeom prst="rect">
            <a:avLst/>
          </a:prstGeom>
          <a:noFill/>
          <a:ln>
            <a:noFill/>
          </a:ln>
        </p:spPr>
      </p:pic>
    </p:spTree>
    <p:extLst>
      <p:ext uri="{BB962C8B-B14F-4D97-AF65-F5344CB8AC3E}">
        <p14:creationId xmlns:p14="http://schemas.microsoft.com/office/powerpoint/2010/main" val="278000012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22"/>
        <p:cNvGrpSpPr/>
        <p:nvPr/>
      </p:nvGrpSpPr>
      <p:grpSpPr>
        <a:xfrm>
          <a:off x="0" y="0"/>
          <a:ext cx="0" cy="0"/>
        </a:xfrm>
      </p:grpSpPr>
      <p:sp>
        <p:nvSpPr>
          <p:cNvPr id="323" name="Google Shape;323;p4"/>
          <p:cNvSpPr txBox="1">
            <a:spLocks noGrp="1"/>
          </p:cNvSpPr>
          <p:nvPr>
            <p:ph type="title"/>
          </p:nvPr>
        </p:nvSpPr>
        <p:spPr>
          <a:xfrm>
            <a:off x="482925" y="472500"/>
            <a:ext cx="11202394" cy="10237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dk2"/>
              </a:buClr>
              <a:buSzPts val="4000"/>
              <a:buFont typeface="Poppins"/>
              <a:buNone/>
            </a:pPr>
            <a:r>
              <a:rPr lang="en-US"/>
              <a:t>Agenda</a:t>
            </a:r>
            <a:endParaRPr/>
          </a:p>
        </p:txBody>
      </p:sp>
      <p:cxnSp>
        <p:nvCxnSpPr>
          <p:cNvPr id="4" name="Straight Connector 3">
            <a:extLst>
              <a:ext uri="{FF2B5EF4-FFF2-40B4-BE49-F238E27FC236}">
                <a16:creationId xmlns:a16="http://schemas.microsoft.com/office/drawing/2014/main" id="{4E6128F1-FA60-6956-EF01-DF71FBAFCC82}"/>
              </a:ext>
              <a:ext uri="{C183D7F6-B498-43B3-948B-1728B52AA6E4}">
                <adec:decorative xmlns:adec="http://schemas.microsoft.com/office/drawing/2017/decorative" val="1"/>
              </a:ext>
            </a:extLst>
          </p:cNvPr>
          <p:cNvCxnSpPr/>
          <p:nvPr/>
        </p:nvCxnSpPr>
        <p:spPr>
          <a:xfrm flipH="1">
            <a:off x="7707251" y="1960050"/>
            <a:ext cx="11041" cy="1926150"/>
          </a:xfrm>
          <a:prstGeom prst="line">
            <a:avLst/>
          </a:prstGeom>
          <a:solidFill>
            <a:schemeClr val="bg1"/>
          </a:solidFill>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E4839A-6139-DA3D-9AA6-6D1802F22318}"/>
              </a:ext>
              <a:ext uri="{C183D7F6-B498-43B3-948B-1728B52AA6E4}">
                <adec:decorative xmlns:adec="http://schemas.microsoft.com/office/drawing/2017/decorative" val="1"/>
              </a:ext>
            </a:extLst>
          </p:cNvPr>
          <p:cNvCxnSpPr>
            <a:stCxn id="6" idx="4"/>
          </p:cNvCxnSpPr>
          <p:nvPr/>
        </p:nvCxnSpPr>
        <p:spPr>
          <a:xfrm flipH="1">
            <a:off x="3918328" y="2090058"/>
            <a:ext cx="1" cy="1616527"/>
          </a:xfrm>
          <a:prstGeom prst="line">
            <a:avLst/>
          </a:prstGeom>
          <a:solidFill>
            <a:schemeClr val="bg1"/>
          </a:solidFill>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0C723A7-C59E-B286-CD7E-EFC7E4E99D13}"/>
              </a:ext>
              <a:ext uri="{C183D7F6-B498-43B3-948B-1728B52AA6E4}">
                <adec:decorative xmlns:adec="http://schemas.microsoft.com/office/drawing/2017/decorative" val="1"/>
              </a:ext>
            </a:extLst>
          </p:cNvPr>
          <p:cNvSpPr/>
          <p:nvPr/>
        </p:nvSpPr>
        <p:spPr>
          <a:xfrm>
            <a:off x="3738714" y="1730829"/>
            <a:ext cx="359229" cy="35922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1736BA-BD33-288A-26A2-5B395CF0F53B}"/>
              </a:ext>
              <a:ext uri="{C183D7F6-B498-43B3-948B-1728B52AA6E4}">
                <adec:decorative xmlns:adec="http://schemas.microsoft.com/office/drawing/2017/decorative" val="1"/>
              </a:ext>
            </a:extLst>
          </p:cNvPr>
          <p:cNvSpPr/>
          <p:nvPr/>
        </p:nvSpPr>
        <p:spPr>
          <a:xfrm>
            <a:off x="3738714" y="2590800"/>
            <a:ext cx="359229" cy="35922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A0D76B-758B-3ED2-B13E-D5FEF91A5C5B}"/>
              </a:ext>
            </a:extLst>
          </p:cNvPr>
          <p:cNvSpPr txBox="1"/>
          <p:nvPr/>
        </p:nvSpPr>
        <p:spPr>
          <a:xfrm>
            <a:off x="4161885" y="1690591"/>
            <a:ext cx="3137389" cy="593239"/>
          </a:xfrm>
          <a:prstGeom prst="rect">
            <a:avLst/>
          </a:prstGeom>
          <a:noFill/>
        </p:spPr>
        <p:txBody>
          <a:bodyPr wrap="square" lIns="91440" tIns="45720" rIns="91440" bIns="45720" rtlCol="0" anchor="t">
            <a:spAutoFit/>
          </a:bodyPr>
          <a:lstStyle/>
          <a:p>
            <a:pPr>
              <a:lnSpc>
                <a:spcPct val="90000"/>
              </a:lnSpc>
            </a:pPr>
            <a:r>
              <a:rPr lang="en-US">
                <a:solidFill>
                  <a:schemeClr val="accent2"/>
                </a:solidFill>
                <a:latin typeface="Poppins Medium"/>
                <a:cs typeface="Poppins Medium"/>
              </a:rPr>
              <a:t>9:00 AM </a:t>
            </a:r>
            <a:br>
              <a:rPr lang="en-US">
                <a:latin typeface="Poppins Medium" pitchFamily="2" charset="77"/>
                <a:cs typeface="Poppins Medium" pitchFamily="2" charset="77"/>
              </a:rPr>
            </a:br>
            <a:r>
              <a:rPr lang="en-US" b="1">
                <a:solidFill>
                  <a:schemeClr val="tx2"/>
                </a:solidFill>
                <a:latin typeface="Poppins Medium"/>
                <a:cs typeface="Poppins Medium"/>
              </a:rPr>
              <a:t>Welcome</a:t>
            </a:r>
            <a:endParaRPr lang="en-US">
              <a:solidFill>
                <a:schemeClr val="tx2"/>
              </a:solidFill>
            </a:endParaRPr>
          </a:p>
        </p:txBody>
      </p:sp>
      <p:sp>
        <p:nvSpPr>
          <p:cNvPr id="12" name="Oval 11">
            <a:extLst>
              <a:ext uri="{FF2B5EF4-FFF2-40B4-BE49-F238E27FC236}">
                <a16:creationId xmlns:a16="http://schemas.microsoft.com/office/drawing/2014/main" id="{43D93D05-190D-FFAC-7D50-35EB7833D80B}"/>
              </a:ext>
              <a:ext uri="{C183D7F6-B498-43B3-948B-1728B52AA6E4}">
                <adec:decorative xmlns:adec="http://schemas.microsoft.com/office/drawing/2017/decorative" val="1"/>
              </a:ext>
            </a:extLst>
          </p:cNvPr>
          <p:cNvSpPr/>
          <p:nvPr/>
        </p:nvSpPr>
        <p:spPr>
          <a:xfrm>
            <a:off x="3738714" y="3526971"/>
            <a:ext cx="359229" cy="35922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1D432FB-5945-4055-8182-5D53622E297C}"/>
              </a:ext>
              <a:ext uri="{C183D7F6-B498-43B3-948B-1728B52AA6E4}">
                <adec:decorative xmlns:adec="http://schemas.microsoft.com/office/drawing/2017/decorative" val="1"/>
              </a:ext>
            </a:extLst>
          </p:cNvPr>
          <p:cNvSpPr/>
          <p:nvPr/>
        </p:nvSpPr>
        <p:spPr>
          <a:xfrm>
            <a:off x="7527636" y="2667000"/>
            <a:ext cx="359229" cy="35922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BCF474D-B04A-8D74-C4C4-6BAE1A8DD215}"/>
              </a:ext>
              <a:ext uri="{C183D7F6-B498-43B3-948B-1728B52AA6E4}">
                <adec:decorative xmlns:adec="http://schemas.microsoft.com/office/drawing/2017/decorative" val="1"/>
              </a:ext>
            </a:extLst>
          </p:cNvPr>
          <p:cNvSpPr/>
          <p:nvPr/>
        </p:nvSpPr>
        <p:spPr>
          <a:xfrm>
            <a:off x="7518808" y="1752600"/>
            <a:ext cx="359229" cy="35922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836ECFB-254E-7A4E-48F9-735A96BA47C6}"/>
              </a:ext>
              <a:ext uri="{C183D7F6-B498-43B3-948B-1728B52AA6E4}">
                <adec:decorative xmlns:adec="http://schemas.microsoft.com/office/drawing/2017/decorative" val="1"/>
              </a:ext>
            </a:extLst>
          </p:cNvPr>
          <p:cNvSpPr/>
          <p:nvPr/>
        </p:nvSpPr>
        <p:spPr>
          <a:xfrm>
            <a:off x="7527636" y="3526971"/>
            <a:ext cx="359229" cy="35922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256C5E-6E9B-1A0D-3C5B-6D4CAC7A0DB4}"/>
              </a:ext>
            </a:extLst>
          </p:cNvPr>
          <p:cNvSpPr txBox="1"/>
          <p:nvPr/>
        </p:nvSpPr>
        <p:spPr>
          <a:xfrm>
            <a:off x="4162313" y="2537511"/>
            <a:ext cx="3137389" cy="842538"/>
          </a:xfrm>
          <a:prstGeom prst="rect">
            <a:avLst/>
          </a:prstGeom>
          <a:noFill/>
        </p:spPr>
        <p:txBody>
          <a:bodyPr wrap="square" lIns="91440" tIns="45720" rIns="91440" bIns="45720" rtlCol="0" anchor="t">
            <a:spAutoFit/>
          </a:bodyPr>
          <a:lstStyle/>
          <a:p>
            <a:pPr>
              <a:lnSpc>
                <a:spcPct val="90000"/>
              </a:lnSpc>
            </a:pPr>
            <a:r>
              <a:rPr lang="en-US">
                <a:solidFill>
                  <a:schemeClr val="accent2"/>
                </a:solidFill>
                <a:latin typeface="Poppins Medium"/>
                <a:cs typeface="Poppins Medium"/>
              </a:rPr>
              <a:t>9:10 AM  </a:t>
            </a:r>
            <a:br>
              <a:rPr lang="en-US">
                <a:latin typeface="Poppins Medium" pitchFamily="2" charset="77"/>
                <a:cs typeface="Poppins Medium" pitchFamily="2" charset="77"/>
              </a:rPr>
            </a:br>
            <a:r>
              <a:rPr lang="en-US" b="1">
                <a:solidFill>
                  <a:schemeClr val="tx2"/>
                </a:solidFill>
                <a:latin typeface="Poppins Medium"/>
                <a:cs typeface="Poppins Medium"/>
              </a:rPr>
              <a:t>Overview of Senate Bill (SB) 660</a:t>
            </a:r>
            <a:endParaRPr lang="en-US">
              <a:solidFill>
                <a:schemeClr val="tx2"/>
              </a:solidFill>
            </a:endParaRPr>
          </a:p>
        </p:txBody>
      </p:sp>
      <p:sp>
        <p:nvSpPr>
          <p:cNvPr id="3" name="TextBox 2">
            <a:extLst>
              <a:ext uri="{FF2B5EF4-FFF2-40B4-BE49-F238E27FC236}">
                <a16:creationId xmlns:a16="http://schemas.microsoft.com/office/drawing/2014/main" id="{7379A234-8BD2-5EE1-0DD1-1B927170D62B}"/>
              </a:ext>
            </a:extLst>
          </p:cNvPr>
          <p:cNvSpPr txBox="1"/>
          <p:nvPr/>
        </p:nvSpPr>
        <p:spPr>
          <a:xfrm>
            <a:off x="4159358" y="3525489"/>
            <a:ext cx="3217599" cy="842538"/>
          </a:xfrm>
          <a:prstGeom prst="rect">
            <a:avLst/>
          </a:prstGeom>
          <a:noFill/>
        </p:spPr>
        <p:txBody>
          <a:bodyPr wrap="square" lIns="91440" tIns="45720" rIns="91440" bIns="45720" rtlCol="0" anchor="t">
            <a:spAutoFit/>
          </a:bodyPr>
          <a:lstStyle/>
          <a:p>
            <a:pPr>
              <a:lnSpc>
                <a:spcPct val="90000"/>
              </a:lnSpc>
            </a:pPr>
            <a:r>
              <a:rPr lang="en-US">
                <a:solidFill>
                  <a:schemeClr val="accent2"/>
                </a:solidFill>
                <a:latin typeface="Poppins Medium"/>
                <a:cs typeface="Poppins Medium"/>
              </a:rPr>
              <a:t>9:25 AM </a:t>
            </a:r>
            <a:br>
              <a:rPr lang="en-US">
                <a:latin typeface="Poppins Medium" pitchFamily="2" charset="77"/>
                <a:cs typeface="Poppins Medium" pitchFamily="2" charset="77"/>
              </a:rPr>
            </a:br>
            <a:r>
              <a:rPr lang="en-US" b="1">
                <a:solidFill>
                  <a:schemeClr val="tx2"/>
                </a:solidFill>
                <a:latin typeface="Poppins Medium"/>
                <a:cs typeface="Poppins Medium"/>
              </a:rPr>
              <a:t>Policy and Procedure</a:t>
            </a:r>
            <a:r>
              <a:rPr lang="en-US" b="1">
                <a:solidFill>
                  <a:srgbClr val="002060"/>
                </a:solidFill>
                <a:latin typeface="Poppins Medium"/>
                <a:cs typeface="Poppins Medium"/>
              </a:rPr>
              <a:t> Amendments</a:t>
            </a:r>
            <a:endParaRPr lang="en-US">
              <a:solidFill>
                <a:srgbClr val="002060"/>
              </a:solidFill>
            </a:endParaRPr>
          </a:p>
        </p:txBody>
      </p:sp>
      <p:sp>
        <p:nvSpPr>
          <p:cNvPr id="22" name="TextBox 21">
            <a:extLst>
              <a:ext uri="{FF2B5EF4-FFF2-40B4-BE49-F238E27FC236}">
                <a16:creationId xmlns:a16="http://schemas.microsoft.com/office/drawing/2014/main" id="{665B55C8-3CF6-D21B-4A68-D4B202F771D4}"/>
              </a:ext>
            </a:extLst>
          </p:cNvPr>
          <p:cNvSpPr txBox="1"/>
          <p:nvPr/>
        </p:nvSpPr>
        <p:spPr>
          <a:xfrm>
            <a:off x="7950807" y="1690591"/>
            <a:ext cx="3137389" cy="842538"/>
          </a:xfrm>
          <a:prstGeom prst="rect">
            <a:avLst/>
          </a:prstGeom>
          <a:noFill/>
        </p:spPr>
        <p:txBody>
          <a:bodyPr wrap="square" lIns="91440" tIns="45720" rIns="91440" bIns="45720" rtlCol="0" anchor="t">
            <a:spAutoFit/>
          </a:bodyPr>
          <a:lstStyle/>
          <a:p>
            <a:pPr>
              <a:lnSpc>
                <a:spcPct val="90000"/>
              </a:lnSpc>
            </a:pPr>
            <a:r>
              <a:rPr lang="en-US">
                <a:solidFill>
                  <a:schemeClr val="accent2"/>
                </a:solidFill>
                <a:latin typeface="Poppins Medium"/>
                <a:cs typeface="Poppins Medium"/>
              </a:rPr>
              <a:t>9:35 AM </a:t>
            </a:r>
            <a:br>
              <a:rPr lang="en-US">
                <a:latin typeface="Poppins Medium" pitchFamily="2" charset="77"/>
                <a:cs typeface="Poppins Medium" pitchFamily="2" charset="77"/>
              </a:rPr>
            </a:br>
            <a:r>
              <a:rPr lang="en-US" b="1" err="1">
                <a:solidFill>
                  <a:schemeClr val="tx2"/>
                </a:solidFill>
                <a:latin typeface="Poppins Medium"/>
                <a:cs typeface="Poppins Medium"/>
              </a:rPr>
              <a:t>DxF Impact Measurement</a:t>
            </a:r>
            <a:endParaRPr lang="en-US">
              <a:solidFill>
                <a:schemeClr val="tx2"/>
              </a:solidFill>
            </a:endParaRPr>
          </a:p>
        </p:txBody>
      </p:sp>
      <p:sp>
        <p:nvSpPr>
          <p:cNvPr id="23" name="TextBox 22">
            <a:extLst>
              <a:ext uri="{FF2B5EF4-FFF2-40B4-BE49-F238E27FC236}">
                <a16:creationId xmlns:a16="http://schemas.microsoft.com/office/drawing/2014/main" id="{6139AB82-72A4-4890-0028-E7CDA2C5D3D8}"/>
              </a:ext>
            </a:extLst>
          </p:cNvPr>
          <p:cNvSpPr txBox="1"/>
          <p:nvPr/>
        </p:nvSpPr>
        <p:spPr>
          <a:xfrm>
            <a:off x="7950806" y="2593267"/>
            <a:ext cx="3137389" cy="593239"/>
          </a:xfrm>
          <a:prstGeom prst="rect">
            <a:avLst/>
          </a:prstGeom>
          <a:noFill/>
        </p:spPr>
        <p:txBody>
          <a:bodyPr wrap="square" lIns="91440" tIns="45720" rIns="91440" bIns="45720" rtlCol="0" anchor="t">
            <a:spAutoFit/>
          </a:bodyPr>
          <a:lstStyle/>
          <a:p>
            <a:pPr>
              <a:lnSpc>
                <a:spcPct val="90000"/>
              </a:lnSpc>
            </a:pPr>
            <a:r>
              <a:rPr lang="en-US">
                <a:solidFill>
                  <a:schemeClr val="accent2"/>
                </a:solidFill>
                <a:latin typeface="Poppins Medium"/>
                <a:cs typeface="Poppins Medium"/>
              </a:rPr>
              <a:t>9:50 AM </a:t>
            </a:r>
            <a:br>
              <a:rPr lang="en-US">
                <a:latin typeface="Poppins Medium" pitchFamily="2" charset="77"/>
                <a:cs typeface="Poppins Medium" pitchFamily="2" charset="77"/>
              </a:rPr>
            </a:br>
            <a:r>
              <a:rPr lang="en-US" b="1">
                <a:solidFill>
                  <a:schemeClr val="tx2"/>
                </a:solidFill>
                <a:latin typeface="Poppins Medium"/>
                <a:cs typeface="Poppins Medium"/>
              </a:rPr>
              <a:t>Public Comment</a:t>
            </a:r>
            <a:endParaRPr lang="en-US">
              <a:solidFill>
                <a:schemeClr val="tx2"/>
              </a:solidFill>
            </a:endParaRPr>
          </a:p>
        </p:txBody>
      </p:sp>
      <p:sp>
        <p:nvSpPr>
          <p:cNvPr id="11" name="TextBox 10">
            <a:extLst>
              <a:ext uri="{FF2B5EF4-FFF2-40B4-BE49-F238E27FC236}">
                <a16:creationId xmlns:a16="http://schemas.microsoft.com/office/drawing/2014/main" id="{9E6633DE-3217-2722-73E0-A03018C24178}"/>
              </a:ext>
            </a:extLst>
          </p:cNvPr>
          <p:cNvSpPr txBox="1"/>
          <p:nvPr/>
        </p:nvSpPr>
        <p:spPr>
          <a:xfrm>
            <a:off x="7950805" y="3429000"/>
            <a:ext cx="3137389" cy="593239"/>
          </a:xfrm>
          <a:prstGeom prst="rect">
            <a:avLst/>
          </a:prstGeom>
          <a:noFill/>
        </p:spPr>
        <p:txBody>
          <a:bodyPr wrap="square" lIns="91440" tIns="45720" rIns="91440" bIns="45720" rtlCol="0" anchor="t">
            <a:spAutoFit/>
          </a:bodyPr>
          <a:lstStyle/>
          <a:p>
            <a:pPr>
              <a:lnSpc>
                <a:spcPct val="90000"/>
              </a:lnSpc>
            </a:pPr>
            <a:r>
              <a:rPr lang="en-US">
                <a:solidFill>
                  <a:schemeClr val="accent2"/>
                </a:solidFill>
                <a:latin typeface="Poppins Medium"/>
                <a:cs typeface="Poppins Medium"/>
              </a:rPr>
              <a:t>9:55 AM </a:t>
            </a:r>
            <a:br>
              <a:rPr lang="en-US">
                <a:latin typeface="Poppins Medium" pitchFamily="2" charset="77"/>
                <a:cs typeface="Poppins Medium" pitchFamily="2" charset="77"/>
              </a:rPr>
            </a:br>
            <a:r>
              <a:rPr lang="en-US" b="1">
                <a:solidFill>
                  <a:schemeClr val="tx2"/>
                </a:solidFill>
                <a:latin typeface="Poppins Medium"/>
                <a:cs typeface="Poppins Medium"/>
              </a:rPr>
              <a:t>Closing Remarks</a:t>
            </a:r>
            <a:endParaRPr lang="en-US">
              <a:solidFill>
                <a:schemeClr val="tx2"/>
              </a:solidFill>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 name="Title 14">
            <a:extLst>
              <a:ext uri="{FF2B5EF4-FFF2-40B4-BE49-F238E27FC236}">
                <a16:creationId xmlns:a16="http://schemas.microsoft.com/office/drawing/2014/main" id="{65860ED2-8F2E-09AB-E637-F04C6A1D9BD9}"/>
              </a:ext>
            </a:extLst>
          </p:cNvPr>
          <p:cNvSpPr>
            <a:spLocks noGrp="1"/>
          </p:cNvSpPr>
          <p:nvPr>
            <p:ph type="title"/>
          </p:nvPr>
        </p:nvSpPr>
        <p:spPr/>
        <p:txBody>
          <a:bodyPr>
            <a:normAutofit/>
          </a:bodyPr>
          <a:lstStyle/>
          <a:p>
            <a:r>
              <a:rPr lang="en-US"/>
              <a:t>Speaker</a:t>
            </a:r>
            <a:r>
              <a:rPr lang="en-US" sz="4800"/>
              <a:t> </a:t>
            </a:r>
            <a:r>
              <a:rPr lang="en-US"/>
              <a:t>Introductions</a:t>
            </a:r>
          </a:p>
        </p:txBody>
      </p:sp>
      <p:sp>
        <p:nvSpPr>
          <p:cNvPr id="20" name="Text Placeholder 19">
            <a:extLst>
              <a:ext uri="{FF2B5EF4-FFF2-40B4-BE49-F238E27FC236}">
                <a16:creationId xmlns:a16="http://schemas.microsoft.com/office/drawing/2014/main" id="{1199208D-859B-133C-4332-62514515269D}"/>
              </a:ext>
            </a:extLst>
          </p:cNvPr>
          <p:cNvSpPr>
            <a:spLocks noGrp="1"/>
          </p:cNvSpPr>
          <p:nvPr>
            <p:ph type="body" sz="quarter" idx="17"/>
          </p:nvPr>
        </p:nvSpPr>
        <p:spPr>
          <a:xfrm>
            <a:off x="7459367" y="1993502"/>
            <a:ext cx="3007936" cy="419402"/>
          </a:xfrm>
        </p:spPr>
        <p:txBody>
          <a:bodyPr vert="horz" lIns="91440" tIns="45720" rIns="91440" bIns="45720" rtlCol="0" anchor="ctr">
            <a:noAutofit/>
          </a:bodyPr>
          <a:lstStyle/>
          <a:p>
            <a:pPr>
              <a:lnSpc>
                <a:spcPct val="80000"/>
              </a:lnSpc>
            </a:pPr>
            <a:r>
              <a:rPr lang="en-US" sz="2200">
                <a:latin typeface="Poppins"/>
                <a:cs typeface="Poppins"/>
              </a:rPr>
              <a:t>Jacob Parkinson</a:t>
            </a:r>
            <a:endParaRPr lang="en-US" sz="2200"/>
          </a:p>
        </p:txBody>
      </p:sp>
      <p:sp>
        <p:nvSpPr>
          <p:cNvPr id="21" name="Text Placeholder 20">
            <a:extLst>
              <a:ext uri="{FF2B5EF4-FFF2-40B4-BE49-F238E27FC236}">
                <a16:creationId xmlns:a16="http://schemas.microsoft.com/office/drawing/2014/main" id="{920E96E2-E5C1-8BD7-5300-E0EF53E6B938}"/>
              </a:ext>
            </a:extLst>
          </p:cNvPr>
          <p:cNvSpPr>
            <a:spLocks noGrp="1"/>
          </p:cNvSpPr>
          <p:nvPr>
            <p:ph type="body" sz="quarter" idx="18"/>
          </p:nvPr>
        </p:nvSpPr>
        <p:spPr>
          <a:xfrm>
            <a:off x="7629653" y="2473907"/>
            <a:ext cx="2847834" cy="615309"/>
          </a:xfrm>
        </p:spPr>
        <p:txBody>
          <a:bodyPr vert="horz" lIns="91440" tIns="45720" rIns="91440" bIns="45720" rtlCol="0" anchor="t">
            <a:noAutofit/>
          </a:bodyPr>
          <a:lstStyle/>
          <a:p>
            <a:pPr>
              <a:spcBef>
                <a:spcPct val="0"/>
              </a:spcBef>
            </a:pPr>
            <a:r>
              <a:rPr lang="en-US" sz="2000" err="1">
                <a:latin typeface="Poppins Light"/>
                <a:cs typeface="Poppins Light"/>
              </a:rPr>
              <a:t>DxF Program Director, HCAI</a:t>
            </a:r>
            <a:endParaRPr lang="en-US" sz="2000"/>
          </a:p>
        </p:txBody>
      </p:sp>
      <p:sp>
        <p:nvSpPr>
          <p:cNvPr id="3" name="Text Placeholder 21">
            <a:extLst>
              <a:ext uri="{FF2B5EF4-FFF2-40B4-BE49-F238E27FC236}">
                <a16:creationId xmlns:a16="http://schemas.microsoft.com/office/drawing/2014/main" id="{5BC225B4-8CDA-AB5C-94A6-9666BE092A52}"/>
              </a:ext>
            </a:extLst>
          </p:cNvPr>
          <p:cNvSpPr txBox="1"/>
          <p:nvPr/>
        </p:nvSpPr>
        <p:spPr>
          <a:xfrm>
            <a:off x="6706020" y="3969503"/>
            <a:ext cx="2147457" cy="4001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pPr>
              <a:lnSpc>
                <a:spcPct val="80000"/>
              </a:lnSpc>
            </a:pPr>
            <a:r>
              <a:rPr lang="en-US" sz="2200">
                <a:latin typeface="Poppins"/>
                <a:cs typeface="Poppins"/>
              </a:rPr>
              <a:t>Rim Cothren</a:t>
            </a:r>
            <a:endParaRPr lang="en-US" sz="2200"/>
          </a:p>
        </p:txBody>
      </p:sp>
      <p:sp>
        <p:nvSpPr>
          <p:cNvPr id="4" name="Text Placeholder 22">
            <a:extLst>
              <a:ext uri="{FF2B5EF4-FFF2-40B4-BE49-F238E27FC236}">
                <a16:creationId xmlns:a16="http://schemas.microsoft.com/office/drawing/2014/main" id="{A0E774A3-6025-D463-F72A-A7FD13766560}"/>
              </a:ext>
            </a:extLst>
          </p:cNvPr>
          <p:cNvSpPr txBox="1"/>
          <p:nvPr/>
        </p:nvSpPr>
        <p:spPr>
          <a:xfrm>
            <a:off x="6171163" y="4412444"/>
            <a:ext cx="3217169" cy="615309"/>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r>
              <a:rPr lang="en-US" sz="2000">
                <a:latin typeface="Poppins Light"/>
                <a:cs typeface="Poppins Light"/>
              </a:rPr>
              <a:t>Independent HIE Consultant, HCAI</a:t>
            </a:r>
            <a:endParaRPr lang="en-US" sz="2000"/>
          </a:p>
        </p:txBody>
      </p:sp>
      <p:sp>
        <p:nvSpPr>
          <p:cNvPr id="8" name="Text Placeholder 21">
            <a:extLst>
              <a:ext uri="{FF2B5EF4-FFF2-40B4-BE49-F238E27FC236}">
                <a16:creationId xmlns:a16="http://schemas.microsoft.com/office/drawing/2014/main" id="{368A9029-B67C-ED64-8132-FDC20A1D9C14}"/>
              </a:ext>
            </a:extLst>
          </p:cNvPr>
          <p:cNvSpPr txBox="1"/>
          <p:nvPr/>
        </p:nvSpPr>
        <p:spPr>
          <a:xfrm>
            <a:off x="2684086" y="3964857"/>
            <a:ext cx="2646775" cy="4115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pPr>
              <a:lnSpc>
                <a:spcPct val="80000"/>
              </a:lnSpc>
            </a:pPr>
            <a:r>
              <a:rPr lang="en-US" sz="2200">
                <a:latin typeface="Poppins"/>
                <a:cs typeface="Poppins"/>
              </a:rPr>
              <a:t>Cindy Bero</a:t>
            </a:r>
            <a:endParaRPr lang="en-US" sz="2200"/>
          </a:p>
        </p:txBody>
      </p:sp>
      <p:sp>
        <p:nvSpPr>
          <p:cNvPr id="9" name="Text Placeholder 22">
            <a:extLst>
              <a:ext uri="{FF2B5EF4-FFF2-40B4-BE49-F238E27FC236}">
                <a16:creationId xmlns:a16="http://schemas.microsoft.com/office/drawing/2014/main" id="{258D9A74-8D1A-8197-A1EB-657FBEF3CD33}"/>
              </a:ext>
            </a:extLst>
          </p:cNvPr>
          <p:cNvSpPr txBox="1"/>
          <p:nvPr/>
        </p:nvSpPr>
        <p:spPr>
          <a:xfrm>
            <a:off x="2358842" y="4407798"/>
            <a:ext cx="3305546" cy="615309"/>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r>
              <a:rPr lang="en-US" sz="2000">
                <a:latin typeface="Poppins Light"/>
                <a:cs typeface="Poppins Light"/>
              </a:rPr>
              <a:t>Senior Advisor, Manatt Health Strategies</a:t>
            </a:r>
            <a:endParaRPr lang="en-US" sz="2000"/>
          </a:p>
        </p:txBody>
      </p:sp>
      <p:sp>
        <p:nvSpPr>
          <p:cNvPr id="2" name="Text Placeholder 21">
            <a:extLst>
              <a:ext uri="{FF2B5EF4-FFF2-40B4-BE49-F238E27FC236}">
                <a16:creationId xmlns:a16="http://schemas.microsoft.com/office/drawing/2014/main" id="{D65EF80D-1498-A563-DD73-AD6A397F4651}"/>
              </a:ext>
            </a:extLst>
          </p:cNvPr>
          <p:cNvSpPr txBox="1"/>
          <p:nvPr/>
        </p:nvSpPr>
        <p:spPr>
          <a:xfrm>
            <a:off x="4806963" y="1993501"/>
            <a:ext cx="2147457" cy="4001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pPr>
              <a:lnSpc>
                <a:spcPct val="80000"/>
              </a:lnSpc>
            </a:pPr>
            <a:r>
              <a:rPr lang="en-US" sz="2200">
                <a:latin typeface="Poppins"/>
                <a:cs typeface="Poppins"/>
              </a:rPr>
              <a:t>Mike Valle</a:t>
            </a:r>
            <a:endParaRPr lang="en-US" sz="2200"/>
          </a:p>
        </p:txBody>
      </p:sp>
      <p:sp>
        <p:nvSpPr>
          <p:cNvPr id="5" name="Text Placeholder 22">
            <a:extLst>
              <a:ext uri="{FF2B5EF4-FFF2-40B4-BE49-F238E27FC236}">
                <a16:creationId xmlns:a16="http://schemas.microsoft.com/office/drawing/2014/main" id="{4AD585D3-24BB-8F3B-D1A3-037AD888326C}"/>
              </a:ext>
            </a:extLst>
          </p:cNvPr>
          <p:cNvSpPr txBox="1"/>
          <p:nvPr/>
        </p:nvSpPr>
        <p:spPr>
          <a:xfrm>
            <a:off x="4168747" y="2475769"/>
            <a:ext cx="3217169" cy="615309"/>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r>
              <a:rPr lang="en-US" sz="2000">
                <a:latin typeface="Poppins Light"/>
                <a:cs typeface="Poppins Light"/>
              </a:rPr>
              <a:t>Deputy Director and Chief Information Officer, HCAI</a:t>
            </a:r>
            <a:endParaRPr lang="en-US" sz="2000"/>
          </a:p>
        </p:txBody>
      </p:sp>
      <p:sp>
        <p:nvSpPr>
          <p:cNvPr id="6" name="Text Placeholder 21">
            <a:extLst>
              <a:ext uri="{FF2B5EF4-FFF2-40B4-BE49-F238E27FC236}">
                <a16:creationId xmlns:a16="http://schemas.microsoft.com/office/drawing/2014/main" id="{7BDE748C-514B-82F1-3357-BEA574DF81E9}"/>
              </a:ext>
            </a:extLst>
          </p:cNvPr>
          <p:cNvSpPr txBox="1"/>
          <p:nvPr/>
        </p:nvSpPr>
        <p:spPr>
          <a:xfrm>
            <a:off x="1038286" y="1942392"/>
            <a:ext cx="3295277" cy="51585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pPr>
              <a:lnSpc>
                <a:spcPct val="80000"/>
              </a:lnSpc>
            </a:pPr>
            <a:r>
              <a:rPr lang="en-US" sz="2200">
                <a:latin typeface="Poppins"/>
                <a:cs typeface="Poppins"/>
              </a:rPr>
              <a:t>Scott Christman</a:t>
            </a:r>
            <a:endParaRPr lang="en-US" sz="2200"/>
          </a:p>
        </p:txBody>
      </p:sp>
      <p:sp>
        <p:nvSpPr>
          <p:cNvPr id="7" name="Text Placeholder 22">
            <a:extLst>
              <a:ext uri="{FF2B5EF4-FFF2-40B4-BE49-F238E27FC236}">
                <a16:creationId xmlns:a16="http://schemas.microsoft.com/office/drawing/2014/main" id="{910D9BE4-B25B-4DD0-8D96-01A2BA22D36F}"/>
              </a:ext>
            </a:extLst>
          </p:cNvPr>
          <p:cNvSpPr txBox="1"/>
          <p:nvPr/>
        </p:nvSpPr>
        <p:spPr>
          <a:xfrm>
            <a:off x="1433408" y="2458249"/>
            <a:ext cx="2312682" cy="596725"/>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Poppins Light" pitchFamily="2" charset="77"/>
                <a:ea typeface="+mn-ea"/>
                <a:cs typeface="Poppins Light"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2"/>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2000" b="1" i="0" kern="1200">
                <a:solidFill>
                  <a:schemeClr val="accent2"/>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400" b="1" kern="1200">
                <a:ln>
                  <a:noFill/>
                </a:ln>
                <a:solidFill>
                  <a:schemeClr val="tx2"/>
                </a:solidFill>
                <a:latin typeface="Poppins" pitchFamily="2" charset="77"/>
                <a:ea typeface="+mn-ea"/>
                <a:cs typeface="Poppins" pitchFamily="2" charset="77"/>
              </a:defRPr>
            </a:lvl7pPr>
            <a:lvl8pPr marL="34290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8pPr>
            <a:lvl9pPr marL="3886200" indent="-228600" algn="l" defTabSz="914400" rtl="0" eaLnBrk="1" latinLnBrk="0" hangingPunct="1">
              <a:lnSpc>
                <a:spcPct val="90000"/>
              </a:lnSpc>
              <a:spcBef>
                <a:spcPts val="500"/>
              </a:spcBef>
              <a:buFont typeface="Arial" panose="020b0604020202020204" pitchFamily="34" charset="0"/>
              <a:buChar char="•"/>
              <a:defRPr sz="1400" b="1" kern="1200">
                <a:solidFill>
                  <a:schemeClr val="tx2"/>
                </a:solidFill>
                <a:latin typeface="Poppins" pitchFamily="2" charset="77"/>
                <a:ea typeface="+mn-ea"/>
                <a:cs typeface="Poppins" pitchFamily="2" charset="77"/>
              </a:defRPr>
            </a:lvl9pPr>
          </a:lstStyle>
          <a:p>
            <a:r>
              <a:rPr lang="en-US" sz="2000">
                <a:latin typeface="Poppins Light"/>
                <a:cs typeface="Poppins Light"/>
              </a:rPr>
              <a:t>Chief Deputy Director, HCAI</a:t>
            </a:r>
            <a:endParaRPr lang="en-US" sz="2000"/>
          </a:p>
        </p:txBody>
      </p:sp>
    </p:spTree>
    <p:extLst>
      <p:ext uri="{BB962C8B-B14F-4D97-AF65-F5344CB8AC3E}">
        <p14:creationId xmlns:p14="http://schemas.microsoft.com/office/powerpoint/2010/main" val="2290499168"/>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nvGrpSpPr>
      <p:grpSpPr>
        <a:xfrm>
          <a:off x="0" y="0"/>
          <a:ext cx="0" cy="0"/>
        </a:xfrm>
      </p:grpSpPr>
      <p:sp>
        <p:nvSpPr>
          <p:cNvPr id="5" name="Title 4">
            <a:extLst>
              <a:ext uri="{FF2B5EF4-FFF2-40B4-BE49-F238E27FC236}">
                <a16:creationId xmlns:a16="http://schemas.microsoft.com/office/drawing/2014/main" id="{CD1E5A26-79F2-3AE1-4D6E-5304F2D11175}"/>
              </a:ext>
            </a:extLst>
          </p:cNvPr>
          <p:cNvSpPr>
            <a:spLocks noGrp="1"/>
          </p:cNvSpPr>
          <p:nvPr>
            <p:ph type="title" idx="4294967295"/>
          </p:nvPr>
        </p:nvSpPr>
        <p:spPr>
          <a:xfrm>
            <a:off x="1095057" y="2504011"/>
            <a:ext cx="10001886" cy="1325563"/>
          </a:xfrm>
        </p:spPr>
        <p:txBody>
          <a:bodyPr vert="horz" lIns="91440" tIns="45720" rIns="91440" bIns="45720" rtlCol="0" anchor="ctr">
            <a:noAutofit/>
          </a:bodyPr>
          <a:lstStyle/>
          <a:p>
            <a:pPr algn="ctr"/>
            <a:r>
              <a:rPr lang="en-US" sz="5400">
                <a:solidFill>
                  <a:schemeClr val="bg2"/>
                </a:solidFill>
                <a:latin typeface="Poppins"/>
                <a:ea typeface="Poppins"/>
                <a:cs typeface="Poppins"/>
              </a:rPr>
              <a:t>Welcome and </a:t>
            </a:r>
            <a:br>
              <a:rPr lang="en-US" sz="5400">
                <a:latin typeface="Poppins"/>
                <a:ea typeface="Poppins"/>
                <a:cs typeface="Poppins"/>
              </a:rPr>
            </a:br>
            <a:r>
              <a:rPr lang="en-US" sz="5400" err="1">
                <a:solidFill>
                  <a:schemeClr val="bg2"/>
                </a:solidFill>
                <a:latin typeface="Poppins"/>
                <a:ea typeface="Poppins"/>
                <a:cs typeface="Poppins"/>
              </a:rPr>
              <a:t>DxF Vision</a:t>
            </a:r>
          </a:p>
        </p:txBody>
      </p:sp>
    </p:spTree>
    <p:extLst>
      <p:ext uri="{BB962C8B-B14F-4D97-AF65-F5344CB8AC3E}">
        <p14:creationId xmlns:p14="http://schemas.microsoft.com/office/powerpoint/2010/main" val="270958694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48"/>
        <p:cNvGrpSpPr/>
        <p:nvPr/>
      </p:nvGrpSpPr>
      <p:grpSpPr>
        <a:xfrm>
          <a:off x="0" y="0"/>
          <a:ext cx="0" cy="0"/>
        </a:xfrm>
      </p:grpSpPr>
      <p:sp>
        <p:nvSpPr>
          <p:cNvPr id="349" name="Google Shape;349;g2f5a93cbe74_0_30"/>
          <p:cNvSpPr txBox="1">
            <a:spLocks noGrp="1"/>
          </p:cNvSpPr>
          <p:nvPr>
            <p:ph type="title"/>
          </p:nvPr>
        </p:nvSpPr>
        <p:spPr>
          <a:xfrm>
            <a:off x="482925" y="472500"/>
            <a:ext cx="11344500" cy="693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ct val="0"/>
              </a:spcBef>
              <a:spcAft>
                <a:spcPct val="0"/>
              </a:spcAft>
              <a:buClr>
                <a:schemeClr val="dk2"/>
              </a:buClr>
              <a:buSzPts val="4000"/>
              <a:buFont typeface="Poppins"/>
              <a:buNone/>
            </a:pPr>
            <a:r>
              <a:rPr lang="en-US"/>
              <a:t>The Vision for Data Exchange in California</a:t>
            </a:r>
            <a:endParaRPr/>
          </a:p>
        </p:txBody>
      </p:sp>
      <p:sp>
        <p:nvSpPr>
          <p:cNvPr id="350" name="Google Shape;350;g2f5a93cbe74_0_30"/>
          <p:cNvSpPr txBox="1">
            <a:spLocks noGrp="1"/>
          </p:cNvSpPr>
          <p:nvPr>
            <p:ph type="body" idx="1"/>
          </p:nvPr>
        </p:nvSpPr>
        <p:spPr>
          <a:xfrm>
            <a:off x="482600" y="1514648"/>
            <a:ext cx="5003700" cy="4233600"/>
          </a:xfrm>
          <a:prstGeom prst="rect">
            <a:avLst/>
          </a:prstGeom>
          <a:noFill/>
          <a:ln>
            <a:noFill/>
          </a:ln>
        </p:spPr>
        <p:txBody>
          <a:bodyPr spcFirstLastPara="1" wrap="square" lIns="91425" tIns="45700" rIns="91425" bIns="45700" anchor="t" anchorCtr="0">
            <a:normAutofit lnSpcReduction="10000"/>
          </a:bodyPr>
          <a:lstStyle/>
          <a:p>
            <a:pPr marL="114300" indent="0">
              <a:buNone/>
            </a:pPr>
            <a:r>
              <a:rPr lang="en-US">
                <a:cs typeface="Segoe UI"/>
              </a:rPr>
              <a:t>Every Californian, no matter where they live, should be able to walk into a doctor’s office, a county social services agency, or an emergency room and be assured that their health and social services providers can access the information they need to provide safe, effective, whole-person care—while keeping their data private and secure.​</a:t>
            </a:r>
          </a:p>
          <a:p>
            <a:pPr marL="114300" indent="0">
              <a:buNone/>
            </a:pPr>
            <a:r>
              <a:rPr lang="en-US">
                <a:cs typeface="Segoe UI"/>
              </a:rPr>
              <a:t>​</a:t>
            </a:r>
          </a:p>
          <a:p>
            <a:pPr marL="114300" indent="0">
              <a:buNone/>
            </a:pPr>
            <a:r>
              <a:rPr lang="en-US">
                <a:cs typeface="Segoe UI"/>
              </a:rPr>
              <a:t>California’s Data Exchange Framework (DxF) will help achieve this vision and improve care for all Californians by enabling statewide, secure data exchange between health and social services providers. </a:t>
            </a:r>
          </a:p>
        </p:txBody>
      </p:sp>
      <p:pic>
        <p:nvPicPr>
          <p:cNvPr id="351" name="Google Shape;351;g2f5a93cbe74_0_30"/>
          <p:cNvPicPr preferRelativeResize="0"/>
          <p:nvPr/>
        </p:nvPicPr>
        <p:blipFill>
          <a:blip r:embed="rId3">
            <a:alphaModFix/>
          </a:blip>
          <a:stretch>
            <a:fillRect/>
          </a:stretch>
        </p:blipFill>
        <p:spPr>
          <a:xfrm>
            <a:off x="5999625" y="1644450"/>
            <a:ext cx="5463741" cy="4161127"/>
          </a:xfrm>
          <a:prstGeom prst="rect">
            <a:avLst/>
          </a:prstGeom>
          <a:noFill/>
          <a:ln>
            <a:noFill/>
          </a:ln>
        </p:spPr>
      </p:pic>
    </p:spTree>
    <p:extLst>
      <p:ext uri="{BB962C8B-B14F-4D97-AF65-F5344CB8AC3E}">
        <p14:creationId xmlns:p14="http://schemas.microsoft.com/office/powerpoint/2010/main" val="1822387239"/>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61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DxF Color Palette">
      <a:dk1>
        <a:srgbClr val="000000"/>
      </a:dk1>
      <a:lt1>
        <a:srgbClr val="FFFFFF"/>
      </a:lt1>
      <a:dk2>
        <a:srgbClr val="1D3658"/>
      </a:dk2>
      <a:lt2>
        <a:srgbClr val="F1F5F7"/>
      </a:lt2>
      <a:accent1>
        <a:srgbClr val="EC793C"/>
      </a:accent1>
      <a:accent2>
        <a:srgbClr val="0083A2"/>
      </a:accent2>
      <a:accent3>
        <a:srgbClr val="00A1D8"/>
      </a:accent3>
      <a:accent4>
        <a:srgbClr val="F7EB00"/>
      </a:accent4>
      <a:accent5>
        <a:srgbClr val="A8E1D0"/>
      </a:accent5>
      <a:accent6>
        <a:srgbClr val="DAF1E9"/>
      </a:accent6>
      <a:hlink>
        <a:srgbClr val="0083A2"/>
      </a:hlink>
      <a:folHlink>
        <a:srgbClr val="1D3658"/>
      </a:folHlink>
    </a:clrScheme>
    <a:fontScheme name="DxF_DeckTemplate_Poppins">
      <a:majorFont>
        <a:latin typeface="Poppins"/>
        <a:ea typeface="Arial"/>
        <a:cs typeface="Arial"/>
      </a:majorFont>
      <a:minorFont>
        <a:latin typeface="Poppins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800" b="1">
            <a:solidFill>
              <a:schemeClr val="bg2"/>
            </a:solidFill>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C2BD82EFF5E74281228136CBF49077" ma:contentTypeVersion="14" ma:contentTypeDescription="Create a new document." ma:contentTypeScope="" ma:versionID="b328916003875a0676c99023e81c91fd">
  <xsd:schema xmlns:xsd="http://www.w3.org/2001/XMLSchema" xmlns:xs="http://www.w3.org/2001/XMLSchema" xmlns:p="http://schemas.microsoft.com/office/2006/metadata/properties" xmlns:ns2="40e54bcf-24e2-4215-b341-b981103c033a" xmlns:ns3="3fdd71b1-59fd-446c-acb5-da7a6bd1e2be" targetNamespace="http://schemas.microsoft.com/office/2006/metadata/properties" ma:root="true" ma:fieldsID="a70b398c69d19bc76bf136dee6be8b54" ns2:_="" ns3:_="">
    <xsd:import namespace="40e54bcf-24e2-4215-b341-b981103c033a"/>
    <xsd:import namespace="3fdd71b1-59fd-446c-acb5-da7a6bd1e2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FolderSME" minOccurs="0"/>
                <xsd:element ref="ns2:Read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54bcf-24e2-4215-b341-b981103c0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eded0fd-c213-49dd-a8ef-20d10df3e8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FolderSME" ma:index="20" nillable="true" ma:displayName="Folder SME" ma:format="Dropdown" ma:internalName="FolderSME">
      <xsd:simpleType>
        <xsd:restriction base="dms:Text">
          <xsd:maxLength value="255"/>
        </xsd:restriction>
      </xsd:simpleType>
    </xsd:element>
    <xsd:element name="ReadMe" ma:index="21" nillable="true" ma:displayName="Read Me" ma:format="Dropdown" ma:internalName="Read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dd71b1-59fd-446c-acb5-da7a6bd1e2b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cffdf08-2685-48d9-8346-7989b766eb61}" ma:internalName="TaxCatchAll" ma:showField="CatchAllData" ma:web="3fdd71b1-59fd-446c-acb5-da7a6bd1e2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fdd71b1-59fd-446c-acb5-da7a6bd1e2be" xsi:nil="true"/>
    <lcf76f155ced4ddcb4097134ff3c332f xmlns="40e54bcf-24e2-4215-b341-b981103c033a">
      <Terms xmlns="http://schemas.microsoft.com/office/infopath/2007/PartnerControls"/>
    </lcf76f155ced4ddcb4097134ff3c332f>
    <ReadMe xmlns="40e54bcf-24e2-4215-b341-b981103c033a" xsi:nil="true"/>
    <FolderSME xmlns="40e54bcf-24e2-4215-b341-b981103c033a" xsi:nil="true"/>
  </documentManagement>
</p:properties>
</file>

<file path=customXml/itemProps1.xml><?xml version="1.0" encoding="utf-8"?>
<ds:datastoreItem xmlns:ds="http://schemas.openxmlformats.org/officeDocument/2006/customXml" ds:itemID="{E4641856-7138-4B9C-9E80-3C724DAFD677}">
  <ds:schemaRefs>
    <ds:schemaRef ds:uri="3fdd71b1-59fd-446c-acb5-da7a6bd1e2be"/>
    <ds:schemaRef ds:uri="40e54bcf-24e2-4215-b341-b981103c03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669A3D-3E15-4D53-A253-E432F43EA81F}">
  <ds:schemaRefs>
    <ds:schemaRef ds:uri="http://schemas.microsoft.com/sharepoint/v3/contenttype/forms"/>
  </ds:schemaRefs>
</ds:datastoreItem>
</file>

<file path=customXml/itemProps3.xml><?xml version="1.0" encoding="utf-8"?>
<ds:datastoreItem xmlns:ds="http://schemas.openxmlformats.org/officeDocument/2006/customXml" ds:itemID="{ABC7C38A-A679-476D-AD90-4181DB220EB4}">
  <ds:schemaRefs>
    <ds:schemaRef ds:uri="3fdd71b1-59fd-446c-acb5-da7a6bd1e2be"/>
    <ds:schemaRef ds:uri="40e54bcf-24e2-4215-b341-b981103c03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